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aleway"/>
      <p:regular r:id="rId52"/>
      <p:bold r:id="rId53"/>
      <p:italic r:id="rId54"/>
      <p:boldItalic r:id="rId55"/>
    </p:embeddedFont>
    <p:embeddedFont>
      <p:font typeface="Source Sans Pro"/>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138999-34C0-4396-BEE6-E6E564C94C7A}">
  <a:tblStyle styleId="{85138999-34C0-4396-BEE6-E6E564C94C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5.xml"/><Relationship Id="rId55" Type="http://schemas.openxmlformats.org/officeDocument/2006/relationships/font" Target="fonts/Raleway-boldItalic.fntdata"/><Relationship Id="rId10" Type="http://schemas.openxmlformats.org/officeDocument/2006/relationships/slide" Target="slides/slide4.xml"/><Relationship Id="rId54" Type="http://schemas.openxmlformats.org/officeDocument/2006/relationships/font" Target="fonts/Raleway-italic.fntdata"/><Relationship Id="rId13" Type="http://schemas.openxmlformats.org/officeDocument/2006/relationships/slide" Target="slides/slide7.xml"/><Relationship Id="rId57" Type="http://schemas.openxmlformats.org/officeDocument/2006/relationships/font" Target="fonts/SourceSansPro-bold.fntdata"/><Relationship Id="rId12" Type="http://schemas.openxmlformats.org/officeDocument/2006/relationships/slide" Target="slides/slide6.xml"/><Relationship Id="rId56" Type="http://schemas.openxmlformats.org/officeDocument/2006/relationships/font" Target="fonts/SourceSansPro-regular.fntdata"/><Relationship Id="rId15" Type="http://schemas.openxmlformats.org/officeDocument/2006/relationships/slide" Target="slides/slide9.xml"/><Relationship Id="rId59" Type="http://schemas.openxmlformats.org/officeDocument/2006/relationships/font" Target="fonts/SourceSansPro-boldItalic.fntdata"/><Relationship Id="rId14" Type="http://schemas.openxmlformats.org/officeDocument/2006/relationships/slide" Target="slides/slide8.xml"/><Relationship Id="rId58" Type="http://schemas.openxmlformats.org/officeDocument/2006/relationships/font" Target="fonts/SourceSans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9401618ca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9401618ca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4285951c1_7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4285951c1_7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d7c135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3d7c135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a:p>
            <a:pPr indent="0" lvl="0" marL="457200" rtl="0" algn="l">
              <a:spcBef>
                <a:spcPts val="0"/>
              </a:spcBef>
              <a:spcAft>
                <a:spcPts val="0"/>
              </a:spcAft>
              <a:buNone/>
            </a:pPr>
            <a:r>
              <a:rPr lang="en"/>
              <a:t>Why stack exchange</a:t>
            </a:r>
            <a:endParaRPr/>
          </a:p>
          <a:p>
            <a:pPr indent="-298450" lvl="0" marL="457200" rtl="0" algn="l">
              <a:spcBef>
                <a:spcPts val="0"/>
              </a:spcBef>
              <a:spcAft>
                <a:spcPts val="0"/>
              </a:spcAft>
              <a:buSzPts val="1100"/>
              <a:buAutoNum type="arabicPeriod"/>
            </a:pPr>
            <a:r>
              <a:rPr lang="en"/>
              <a:t>Stack exchange maintains a publicly available online database .</a:t>
            </a:r>
            <a:endParaRPr/>
          </a:p>
          <a:p>
            <a:pPr indent="-298450" lvl="0" marL="457200" rtl="0" algn="l">
              <a:spcBef>
                <a:spcPts val="0"/>
              </a:spcBef>
              <a:spcAft>
                <a:spcPts val="0"/>
              </a:spcAft>
              <a:buSzPts val="1100"/>
              <a:buAutoNum type="arabicPeriod"/>
            </a:pPr>
            <a:r>
              <a:rPr lang="en"/>
              <a:t>Has lot of labelled tags corresponding to posts.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401618ca2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401618ca2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 </a:t>
            </a:r>
            <a:endParaRPr/>
          </a:p>
          <a:p>
            <a:pPr indent="-298450" lvl="0" marL="457200" rtl="0" algn="l">
              <a:spcBef>
                <a:spcPts val="0"/>
              </a:spcBef>
              <a:spcAft>
                <a:spcPts val="0"/>
              </a:spcAft>
              <a:buSzPts val="1100"/>
              <a:buChar char="●"/>
            </a:pPr>
            <a:r>
              <a:rPr lang="en"/>
              <a:t>Labelled tags present, We are trying to see the behavior of tags labelled to posts on stack exchange  and see if we that behavior matches with other forum like stem-away.</a:t>
            </a:r>
            <a:endParaRPr/>
          </a:p>
          <a:p>
            <a:pPr indent="-298450" lvl="0" marL="457200" rtl="0" algn="l">
              <a:spcBef>
                <a:spcPts val="0"/>
              </a:spcBef>
              <a:spcAft>
                <a:spcPts val="0"/>
              </a:spcAft>
              <a:buSzPts val="1100"/>
              <a:buChar char="●"/>
            </a:pPr>
            <a:r>
              <a:rPr lang="en"/>
              <a:t>Votes gives us credibility and data and tags are relevant</a:t>
            </a:r>
            <a:endParaRPr/>
          </a:p>
          <a:p>
            <a:pPr indent="-298450" lvl="0" marL="457200" rtl="0" algn="l">
              <a:spcBef>
                <a:spcPts val="0"/>
              </a:spcBef>
              <a:spcAft>
                <a:spcPts val="0"/>
              </a:spcAft>
              <a:buSzPts val="1100"/>
              <a:buChar char="●"/>
            </a:pPr>
            <a:r>
              <a:rPr lang="en"/>
              <a:t>Vs STEM-Away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3d7c135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3d7c135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3d7c135d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3d7c135d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01618c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401618c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3d7c135df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3d7c135df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401618ca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401618ca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a:p>
            <a:pPr indent="0" lvl="0" marL="0" rtl="0" algn="l">
              <a:spcBef>
                <a:spcPts val="0"/>
              </a:spcBef>
              <a:spcAft>
                <a:spcPts val="0"/>
              </a:spcAft>
              <a:buNone/>
            </a:pPr>
            <a:r>
              <a:rPr lang="en"/>
              <a:t>Simulataneously predicting lot of tags for a post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401618ca2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401618ca2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this easier to read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4285951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4285951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3d7c135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3d7c135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4285951c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4285951c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500"/>
            </a:br>
            <a:r>
              <a:rPr lang="en" sz="500"/>
              <a:t> </a:t>
            </a:r>
            <a:r>
              <a:rPr lang="en" sz="1000">
                <a:solidFill>
                  <a:srgbClr val="695D46"/>
                </a:solidFill>
                <a:latin typeface="Open Sans"/>
                <a:ea typeface="Open Sans"/>
                <a:cs typeface="Open Sans"/>
                <a:sym typeface="Open Sans"/>
              </a:rPr>
              <a:t>Soumya</a:t>
            </a:r>
            <a:endParaRPr sz="10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rgbClr val="695D46"/>
                </a:solidFill>
                <a:latin typeface="Open Sans"/>
                <a:ea typeface="Open Sans"/>
                <a:cs typeface="Open Sans"/>
                <a:sym typeface="Open Sans"/>
              </a:rPr>
              <a:t> Precision and Recall ignores true negative set </a:t>
            </a:r>
            <a:endParaRPr sz="10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rgbClr val="695D46"/>
                </a:solidFill>
                <a:latin typeface="Open Sans"/>
                <a:ea typeface="Open Sans"/>
                <a:cs typeface="Open Sans"/>
                <a:sym typeface="Open Sans"/>
              </a:rPr>
              <a:t>F1-score has both false positive and false negative.</a:t>
            </a:r>
            <a:br>
              <a:rPr lang="en" sz="1000">
                <a:solidFill>
                  <a:srgbClr val="695D46"/>
                </a:solidFill>
                <a:latin typeface="Open Sans"/>
                <a:ea typeface="Open Sans"/>
                <a:cs typeface="Open Sans"/>
                <a:sym typeface="Open Sans"/>
              </a:rPr>
            </a:br>
            <a:br>
              <a:rPr lang="en" sz="1000">
                <a:solidFill>
                  <a:srgbClr val="695D46"/>
                </a:solidFill>
                <a:latin typeface="Open Sans"/>
                <a:ea typeface="Open Sans"/>
                <a:cs typeface="Open Sans"/>
                <a:sym typeface="Open Sans"/>
              </a:rPr>
            </a:br>
            <a:endParaRPr sz="10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10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3d7c135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3d7c135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Karandeep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401618ca2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401618ca2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Shalini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401618ca2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401618ca2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Shalini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3d7c135df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3d7c135df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3d7c135d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3d7c135d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Hui wen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401618ca2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401618ca2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Hui wen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401618ca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401618ca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Hui wen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401618ca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401618ca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Hui wen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3d7c135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3d7c135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Huiwen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this the same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4285951c1_7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4285951c1_7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3d7c135d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3d7c135d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 ahmed / Sai/Soumya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4285951c1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4285951c1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401618ca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401618ca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active learning vs after active learning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3d7c135df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3d7c135df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3d7c135d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3d7c135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4285951c1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4285951c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4285951c1_1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4285951c1_1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4285951c1_7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4285951c1_7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401618ca2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401618ca2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 Example of how this product can help STEM-Away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4285951c1_7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4285951c1_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4285951c1_7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4285951c1_7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4285951c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4285951c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3d7c135d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3d7c135d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#put values on point 5 from slide 25</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3d7c135d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3d7c135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Soumya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it is trained from Stack Exchange, it can predict on STEM-Away without labels also.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401618ca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401618ca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4285951c1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4285951c1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3d7c135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3d7c135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3d7c135d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3d7c135d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explain why tagging is big deal for STEM-Away current version.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3d7c135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3d7c135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4285951c1_7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4285951c1_7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3d7c135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3d7c135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2.jpg"/><Relationship Id="rId5" Type="http://schemas.openxmlformats.org/officeDocument/2006/relationships/image" Target="../media/image18.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ML Team 2 Final Presentation</a:t>
            </a:r>
            <a:endParaRPr/>
          </a:p>
        </p:txBody>
      </p:sp>
      <p:sp>
        <p:nvSpPr>
          <p:cNvPr id="59" name="Google Shape;59;p13"/>
          <p:cNvSpPr txBox="1"/>
          <p:nvPr>
            <p:ph idx="1" type="subTitle"/>
          </p:nvPr>
        </p:nvSpPr>
        <p:spPr>
          <a:xfrm>
            <a:off x="648600" y="3372575"/>
            <a:ext cx="8183700" cy="861000"/>
          </a:xfrm>
          <a:prstGeom prst="rect">
            <a:avLst/>
          </a:prstGeom>
          <a:solidFill>
            <a:schemeClr val="accent2"/>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STEM-Away July 2020 </a:t>
            </a:r>
            <a:endParaRPr>
              <a:solidFill>
                <a:srgbClr val="FFFFFF"/>
              </a:solidFill>
            </a:endParaRPr>
          </a:p>
          <a:p>
            <a:pPr indent="0" lvl="0" marL="0" rtl="0" algn="ctr">
              <a:spcBef>
                <a:spcPts val="0"/>
              </a:spcBef>
              <a:spcAft>
                <a:spcPts val="0"/>
              </a:spcAft>
              <a:buNone/>
            </a:pPr>
            <a:r>
              <a:rPr lang="en">
                <a:solidFill>
                  <a:srgbClr val="FFFFFF"/>
                </a:solidFill>
              </a:rPr>
              <a:t>Tag Annotation Tool with Active Learning</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nvSpPr>
        <p:spPr>
          <a:xfrm>
            <a:off x="0" y="1769475"/>
            <a:ext cx="8937300" cy="1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Source Sans Pro"/>
                <a:ea typeface="Source Sans Pro"/>
                <a:cs typeface="Source Sans Pro"/>
                <a:sym typeface="Source Sans Pro"/>
              </a:rPr>
              <a:t>Data Scraping &amp; Preprocessing</a:t>
            </a:r>
            <a:endParaRPr b="1" sz="36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Scraping</a:t>
            </a:r>
            <a:endParaRPr/>
          </a:p>
        </p:txBody>
      </p:sp>
      <p:sp>
        <p:nvSpPr>
          <p:cNvPr id="159" name="Google Shape;159;p23"/>
          <p:cNvSpPr txBox="1"/>
          <p:nvPr/>
        </p:nvSpPr>
        <p:spPr>
          <a:xfrm>
            <a:off x="914175" y="4530725"/>
            <a:ext cx="6941700" cy="6630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t/>
            </a:r>
            <a:endParaRPr b="1" sz="1500">
              <a:solidFill>
                <a:srgbClr val="FF0000"/>
              </a:solidFill>
            </a:endParaRPr>
          </a:p>
        </p:txBody>
      </p:sp>
      <p:sp>
        <p:nvSpPr>
          <p:cNvPr id="160" name="Google Shape;160;p23"/>
          <p:cNvSpPr txBox="1"/>
          <p:nvPr/>
        </p:nvSpPr>
        <p:spPr>
          <a:xfrm>
            <a:off x="28200" y="572700"/>
            <a:ext cx="8804100" cy="11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SzPts val="1500"/>
              <a:buChar char="●"/>
            </a:pPr>
            <a:r>
              <a:rPr lang="en" sz="1500"/>
              <a:t>Packages Used: Beautiful Soup (scraping html) and Selenium.Webdriver (crawling of web-page).</a:t>
            </a:r>
            <a:endParaRPr sz="1500"/>
          </a:p>
          <a:p>
            <a:pPr indent="0" lvl="0" marL="9144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a:t>Stack Exchange Forum is chosen as it has publicly available online database &amp; has lot of labelled tag data useful for analysis.</a:t>
            </a:r>
            <a:endParaRPr sz="1500"/>
          </a:p>
          <a:p>
            <a:pPr indent="0" lvl="0" marL="9144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p:txBody>
      </p:sp>
      <p:pic>
        <p:nvPicPr>
          <p:cNvPr id="161" name="Google Shape;161;p23"/>
          <p:cNvPicPr preferRelativeResize="0"/>
          <p:nvPr/>
        </p:nvPicPr>
        <p:blipFill>
          <a:blip r:embed="rId3">
            <a:alphaModFix/>
          </a:blip>
          <a:stretch>
            <a:fillRect/>
          </a:stretch>
        </p:blipFill>
        <p:spPr>
          <a:xfrm>
            <a:off x="268188" y="2269813"/>
            <a:ext cx="8607623" cy="216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180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for choice of Stack Exchange Forum</a:t>
            </a:r>
            <a:endParaRPr/>
          </a:p>
        </p:txBody>
      </p:sp>
      <p:cxnSp>
        <p:nvCxnSpPr>
          <p:cNvPr id="167" name="Google Shape;167;p24"/>
          <p:cNvCxnSpPr>
            <a:endCxn id="168" idx="2"/>
          </p:cNvCxnSpPr>
          <p:nvPr/>
        </p:nvCxnSpPr>
        <p:spPr>
          <a:xfrm flipH="1">
            <a:off x="516600" y="3405500"/>
            <a:ext cx="618600" cy="421500"/>
          </a:xfrm>
          <a:prstGeom prst="straightConnector1">
            <a:avLst/>
          </a:prstGeom>
          <a:noFill/>
          <a:ln cap="flat" cmpd="sng" w="9525">
            <a:solidFill>
              <a:srgbClr val="FF0000"/>
            </a:solidFill>
            <a:prstDash val="solid"/>
            <a:round/>
            <a:headEnd len="med" w="med" type="none"/>
            <a:tailEnd len="med" w="med" type="triangle"/>
          </a:ln>
        </p:spPr>
      </p:cxnSp>
      <p:sp>
        <p:nvSpPr>
          <p:cNvPr id="169" name="Google Shape;169;p24"/>
          <p:cNvSpPr txBox="1"/>
          <p:nvPr/>
        </p:nvSpPr>
        <p:spPr>
          <a:xfrm>
            <a:off x="446325" y="4162675"/>
            <a:ext cx="7604700" cy="48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FF0000"/>
                </a:solidFill>
              </a:rPr>
              <a:t>Votes on questions in Stack Exchange forum gives us credibility.</a:t>
            </a:r>
            <a:endParaRPr b="1" sz="1600">
              <a:solidFill>
                <a:srgbClr val="FF0000"/>
              </a:solidFill>
            </a:endParaRPr>
          </a:p>
        </p:txBody>
      </p:sp>
      <p:sp>
        <p:nvSpPr>
          <p:cNvPr id="168" name="Google Shape;168;p24"/>
          <p:cNvSpPr txBox="1"/>
          <p:nvPr/>
        </p:nvSpPr>
        <p:spPr>
          <a:xfrm>
            <a:off x="0" y="3485900"/>
            <a:ext cx="1033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101C32"/>
                </a:solidFill>
              </a:rPr>
              <a:t>Highly Reliable</a:t>
            </a:r>
            <a:endParaRPr i="1" sz="900"/>
          </a:p>
        </p:txBody>
      </p:sp>
      <p:sp>
        <p:nvSpPr>
          <p:cNvPr id="170" name="Google Shape;170;p24"/>
          <p:cNvSpPr txBox="1"/>
          <p:nvPr/>
        </p:nvSpPr>
        <p:spPr>
          <a:xfrm>
            <a:off x="1198575" y="1127675"/>
            <a:ext cx="6987900" cy="74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171" name="Google Shape;171;p24"/>
          <p:cNvCxnSpPr/>
          <p:nvPr/>
        </p:nvCxnSpPr>
        <p:spPr>
          <a:xfrm rot="10800000">
            <a:off x="1033200" y="2854450"/>
            <a:ext cx="421800" cy="300"/>
          </a:xfrm>
          <a:prstGeom prst="straightConnector1">
            <a:avLst/>
          </a:prstGeom>
          <a:noFill/>
          <a:ln cap="flat" cmpd="sng" w="9525">
            <a:solidFill>
              <a:srgbClr val="FF0000"/>
            </a:solidFill>
            <a:prstDash val="solid"/>
            <a:round/>
            <a:headEnd len="med" w="med" type="none"/>
            <a:tailEnd len="med" w="med" type="triangle"/>
          </a:ln>
        </p:spPr>
      </p:cxnSp>
      <p:sp>
        <p:nvSpPr>
          <p:cNvPr id="172" name="Google Shape;172;p24"/>
          <p:cNvSpPr txBox="1"/>
          <p:nvPr/>
        </p:nvSpPr>
        <p:spPr>
          <a:xfrm>
            <a:off x="46200" y="2305900"/>
            <a:ext cx="14088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101C32"/>
                </a:solidFill>
              </a:rPr>
              <a:t>Lot of questions, are we scrapping all? No</a:t>
            </a:r>
            <a:endParaRPr i="1" sz="900"/>
          </a:p>
        </p:txBody>
      </p:sp>
      <p:sp>
        <p:nvSpPr>
          <p:cNvPr id="173" name="Google Shape;173;p24"/>
          <p:cNvSpPr/>
          <p:nvPr/>
        </p:nvSpPr>
        <p:spPr>
          <a:xfrm>
            <a:off x="4236075" y="2032000"/>
            <a:ext cx="4088700" cy="42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nvSpPr>
        <p:spPr>
          <a:xfrm>
            <a:off x="6595800" y="673750"/>
            <a:ext cx="1808700" cy="74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75" name="Google Shape;175;p24"/>
          <p:cNvSpPr txBox="1"/>
          <p:nvPr/>
        </p:nvSpPr>
        <p:spPr>
          <a:xfrm>
            <a:off x="1455000" y="1822050"/>
            <a:ext cx="2387700" cy="74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76" name="Google Shape;176;p24"/>
          <p:cNvPicPr preferRelativeResize="0"/>
          <p:nvPr/>
        </p:nvPicPr>
        <p:blipFill>
          <a:blip r:embed="rId3">
            <a:alphaModFix/>
          </a:blip>
          <a:stretch>
            <a:fillRect/>
          </a:stretch>
        </p:blipFill>
        <p:spPr>
          <a:xfrm>
            <a:off x="79575" y="1226300"/>
            <a:ext cx="9064426" cy="269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251425" y="20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Data collected</a:t>
            </a:r>
            <a:endParaRPr/>
          </a:p>
        </p:txBody>
      </p:sp>
      <p:sp>
        <p:nvSpPr>
          <p:cNvPr id="182" name="Google Shape;182;p25"/>
          <p:cNvSpPr txBox="1"/>
          <p:nvPr/>
        </p:nvSpPr>
        <p:spPr>
          <a:xfrm>
            <a:off x="494638" y="894475"/>
            <a:ext cx="9011100" cy="3000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We collected 60,000 point data with topic titles, contents and associated tags.</a:t>
            </a:r>
            <a:endParaRPr sz="1700"/>
          </a:p>
          <a:p>
            <a:pPr indent="-336550" lvl="0" marL="457200" rtl="0" algn="l">
              <a:lnSpc>
                <a:spcPct val="115000"/>
              </a:lnSpc>
              <a:spcBef>
                <a:spcPts val="0"/>
              </a:spcBef>
              <a:spcAft>
                <a:spcPts val="0"/>
              </a:spcAft>
              <a:buSzPts val="1700"/>
              <a:buChar char="●"/>
            </a:pPr>
            <a:r>
              <a:rPr lang="en" sz="1700"/>
              <a:t>Total, we have 480 machine learning tags.</a:t>
            </a:r>
            <a:endParaRPr sz="1700"/>
          </a:p>
        </p:txBody>
      </p:sp>
      <p:sp>
        <p:nvSpPr>
          <p:cNvPr id="183" name="Google Shape;183;p25"/>
          <p:cNvSpPr txBox="1"/>
          <p:nvPr/>
        </p:nvSpPr>
        <p:spPr>
          <a:xfrm>
            <a:off x="874275" y="4481875"/>
            <a:ext cx="7604700" cy="48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FF0000"/>
                </a:solidFill>
              </a:rPr>
              <a:t>Prediction of 480 tags from 60000 datapoints is challenging. </a:t>
            </a:r>
            <a:endParaRPr b="1" sz="1600">
              <a:solidFill>
                <a:srgbClr val="FF0000"/>
              </a:solidFill>
            </a:endParaRPr>
          </a:p>
        </p:txBody>
      </p:sp>
      <p:graphicFrame>
        <p:nvGraphicFramePr>
          <p:cNvPr id="184" name="Google Shape;184;p25"/>
          <p:cNvGraphicFramePr/>
          <p:nvPr/>
        </p:nvGraphicFramePr>
        <p:xfrm>
          <a:off x="180975" y="2663875"/>
          <a:ext cx="3000000" cy="3000000"/>
        </p:xfrm>
        <a:graphic>
          <a:graphicData uri="http://schemas.openxmlformats.org/drawingml/2006/table">
            <a:tbl>
              <a:tblPr>
                <a:noFill/>
                <a:tableStyleId>{85138999-34C0-4396-BEE6-E6E564C94C7A}</a:tableStyleId>
              </a:tblPr>
              <a:tblGrid>
                <a:gridCol w="2788700"/>
              </a:tblGrid>
              <a:tr h="180975">
                <a:tc>
                  <a:txBody>
                    <a:bodyPr/>
                    <a:lstStyle/>
                    <a:p>
                      <a:pPr indent="0" lvl="0" marL="0" rtl="0" algn="l">
                        <a:spcBef>
                          <a:spcPts val="0"/>
                        </a:spcBef>
                        <a:spcAft>
                          <a:spcPts val="0"/>
                        </a:spcAft>
                        <a:buNone/>
                      </a:pPr>
                      <a:r>
                        <a:rPr lang="en"/>
                        <a:t>Multiple Time Series Forecasting</a:t>
                      </a:r>
                      <a:endParaRPr/>
                    </a:p>
                    <a:p>
                      <a:pPr indent="0" lvl="0" marL="0" rtl="0" algn="l">
                        <a:spcBef>
                          <a:spcPts val="0"/>
                        </a:spcBef>
                        <a:spcAft>
                          <a:spcPts val="0"/>
                        </a:spcAft>
                        <a:buNone/>
                      </a:pPr>
                      <a:r>
                        <a:rPr lang="en"/>
                        <a:t> with limited data</a:t>
                      </a:r>
                      <a:endParaRPr/>
                    </a:p>
                  </a:txBody>
                  <a:tcPr marT="91425" marB="91425" marR="91425" marL="91425"/>
                </a:tc>
              </a:tr>
            </a:tbl>
          </a:graphicData>
        </a:graphic>
      </p:graphicFrame>
      <p:graphicFrame>
        <p:nvGraphicFramePr>
          <p:cNvPr id="185" name="Google Shape;185;p25"/>
          <p:cNvGraphicFramePr/>
          <p:nvPr/>
        </p:nvGraphicFramePr>
        <p:xfrm>
          <a:off x="3105900" y="2663875"/>
          <a:ext cx="3000000" cy="3000000"/>
        </p:xfrm>
        <a:graphic>
          <a:graphicData uri="http://schemas.openxmlformats.org/drawingml/2006/table">
            <a:tbl>
              <a:tblPr>
                <a:noFill/>
                <a:tableStyleId>{85138999-34C0-4396-BEE6-E6E564C94C7A}</a:tableStyleId>
              </a:tblPr>
              <a:tblGrid>
                <a:gridCol w="3546550"/>
              </a:tblGrid>
              <a:tr h="811500">
                <a:tc>
                  <a:txBody>
                    <a:bodyPr/>
                    <a:lstStyle/>
                    <a:p>
                      <a:pPr indent="0" lvl="0" marL="0" rtl="0" algn="l">
                        <a:spcBef>
                          <a:spcPts val="0"/>
                        </a:spcBef>
                        <a:spcAft>
                          <a:spcPts val="0"/>
                        </a:spcAft>
                        <a:buNone/>
                      </a:pPr>
                      <a:r>
                        <a:rPr lang="en"/>
                        <a:t> I'm doing time series forecasting for the sales of an assortment of items. The data set I have contains two years of sales record of items that are may or may not still be selling.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txBody>
                  <a:tcPr marT="91425" marB="91425" marR="91425" marL="91425"/>
                </a:tc>
              </a:tr>
            </a:tbl>
          </a:graphicData>
        </a:graphic>
      </p:graphicFrame>
      <p:graphicFrame>
        <p:nvGraphicFramePr>
          <p:cNvPr id="186" name="Google Shape;186;p25"/>
          <p:cNvGraphicFramePr/>
          <p:nvPr/>
        </p:nvGraphicFramePr>
        <p:xfrm>
          <a:off x="6822875" y="2748575"/>
          <a:ext cx="3000000" cy="3000000"/>
        </p:xfrm>
        <a:graphic>
          <a:graphicData uri="http://schemas.openxmlformats.org/drawingml/2006/table">
            <a:tbl>
              <a:tblPr>
                <a:noFill/>
                <a:tableStyleId>{85138999-34C0-4396-BEE6-E6E564C94C7A}</a:tableStyleId>
              </a:tblPr>
              <a:tblGrid>
                <a:gridCol w="2093800"/>
              </a:tblGrid>
              <a:tr h="632100">
                <a:tc>
                  <a:txBody>
                    <a:bodyPr/>
                    <a:lstStyle/>
                    <a:p>
                      <a:pPr indent="0" lvl="0" marL="0" rtl="0" algn="l">
                        <a:spcBef>
                          <a:spcPts val="0"/>
                        </a:spcBef>
                        <a:spcAft>
                          <a:spcPts val="0"/>
                        </a:spcAft>
                        <a:buNone/>
                      </a:pPr>
                      <a:r>
                        <a:rPr lang="en"/>
                        <a:t>machine-learning, time-series, dataset</a:t>
                      </a:r>
                      <a:endParaRPr/>
                    </a:p>
                  </a:txBody>
                  <a:tcPr marT="91425" marB="91425" marR="91425" marL="91425"/>
                </a:tc>
              </a:tr>
            </a:tbl>
          </a:graphicData>
        </a:graphic>
      </p:graphicFrame>
      <p:sp>
        <p:nvSpPr>
          <p:cNvPr id="187" name="Google Shape;187;p25"/>
          <p:cNvSpPr txBox="1"/>
          <p:nvPr/>
        </p:nvSpPr>
        <p:spPr>
          <a:xfrm>
            <a:off x="251425" y="2181775"/>
            <a:ext cx="81570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B5394"/>
                </a:solidFill>
              </a:rPr>
              <a:t>TOPIC TITLE                                                       TOPIC CONTENT                                                        TAGS</a:t>
            </a:r>
            <a:endParaRPr b="1">
              <a:solidFill>
                <a:srgbClr val="0B539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of Data</a:t>
            </a:r>
            <a:endParaRPr/>
          </a:p>
        </p:txBody>
      </p:sp>
      <p:sp>
        <p:nvSpPr>
          <p:cNvPr id="193" name="Google Shape;193;p26"/>
          <p:cNvSpPr txBox="1"/>
          <p:nvPr>
            <p:ph idx="1" type="body"/>
          </p:nvPr>
        </p:nvSpPr>
        <p:spPr>
          <a:xfrm>
            <a:off x="1855225" y="2227025"/>
            <a:ext cx="6866100" cy="20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Consider the network with N neurons, each of which takes a 2×k2×k2 \times k input specified by the tuple (c⃗ t,θ⃗ t)(c→t,θ→t)(\vec c_t, \vec \theta_t) to produce output R⃗ tR→t\vec{R}_t through an update rule on the pairwise ...</a:t>
            </a:r>
            <a:endParaRPr i="1" sz="1400"/>
          </a:p>
          <a:p>
            <a:pPr indent="0" lvl="0" marL="0" rtl="0" algn="l">
              <a:spcBef>
                <a:spcPts val="0"/>
              </a:spcBef>
              <a:spcAft>
                <a:spcPts val="0"/>
              </a:spcAft>
              <a:buNone/>
            </a:pPr>
            <a:r>
              <a:rPr i="1" lang="en" sz="1400"/>
              <a:t>        </a:t>
            </a:r>
            <a:endParaRPr i="1" sz="1400"/>
          </a:p>
          <a:p>
            <a:pPr indent="0" lvl="0" marL="0" rtl="0" algn="l">
              <a:spcBef>
                <a:spcPts val="0"/>
              </a:spcBef>
              <a:spcAft>
                <a:spcPts val="0"/>
              </a:spcAft>
              <a:buClr>
                <a:schemeClr val="dk1"/>
              </a:buClr>
              <a:buSzPts val="1100"/>
              <a:buFont typeface="Arial"/>
              <a:buNone/>
            </a:pPr>
            <a:r>
              <a:rPr i="1" lang="en" sz="1400"/>
              <a:t>consider the network with n neurons, each of which takes a 2 times k input specified by the tuple vec ct, vec thetat to produce output vecRt through an update rule on the pairwise</a:t>
            </a:r>
            <a:endParaRPr i="1" sz="1400"/>
          </a:p>
        </p:txBody>
      </p:sp>
      <p:sp>
        <p:nvSpPr>
          <p:cNvPr id="194" name="Google Shape;194;p26"/>
          <p:cNvSpPr txBox="1"/>
          <p:nvPr/>
        </p:nvSpPr>
        <p:spPr>
          <a:xfrm>
            <a:off x="311700" y="1071750"/>
            <a:ext cx="83535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600">
                <a:solidFill>
                  <a:schemeClr val="dk1"/>
                </a:solidFill>
              </a:rPr>
              <a:t>W</a:t>
            </a:r>
            <a:r>
              <a:rPr lang="en" sz="1600">
                <a:solidFill>
                  <a:schemeClr val="dk1"/>
                </a:solidFill>
              </a:rPr>
              <a:t>e processed the obtained texts to remove unwanted characters such as punctuations, numbers, spaces, tag links etc.</a:t>
            </a:r>
            <a:endParaRPr sz="1600">
              <a:solidFill>
                <a:schemeClr val="dk1"/>
              </a:solidFill>
            </a:endParaRPr>
          </a:p>
        </p:txBody>
      </p:sp>
      <p:sp>
        <p:nvSpPr>
          <p:cNvPr id="195" name="Google Shape;195;p26"/>
          <p:cNvSpPr txBox="1"/>
          <p:nvPr/>
        </p:nvSpPr>
        <p:spPr>
          <a:xfrm>
            <a:off x="122125" y="2571750"/>
            <a:ext cx="1733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01C32"/>
                </a:solidFill>
              </a:rPr>
              <a:t>Before Preprocessing</a:t>
            </a:r>
            <a:endParaRPr b="1" i="1" sz="1200">
              <a:solidFill>
                <a:srgbClr val="101C32"/>
              </a:solidFill>
            </a:endParaRPr>
          </a:p>
          <a:p>
            <a:pPr indent="0" lvl="0" marL="0" rtl="0" algn="l">
              <a:spcBef>
                <a:spcPts val="0"/>
              </a:spcBef>
              <a:spcAft>
                <a:spcPts val="0"/>
              </a:spcAft>
              <a:buNone/>
            </a:pPr>
            <a:r>
              <a:rPr b="1" i="1" lang="en" sz="1200">
                <a:solidFill>
                  <a:srgbClr val="101C32"/>
                </a:solidFill>
              </a:rPr>
              <a:t>           e.g.-</a:t>
            </a:r>
            <a:endParaRPr b="1" i="1" sz="1200">
              <a:solidFill>
                <a:srgbClr val="101C32"/>
              </a:solidFill>
            </a:endParaRPr>
          </a:p>
        </p:txBody>
      </p:sp>
      <p:sp>
        <p:nvSpPr>
          <p:cNvPr id="196" name="Google Shape;196;p26"/>
          <p:cNvSpPr txBox="1"/>
          <p:nvPr/>
        </p:nvSpPr>
        <p:spPr>
          <a:xfrm>
            <a:off x="174550" y="3535100"/>
            <a:ext cx="1733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101C32"/>
                </a:solidFill>
              </a:rPr>
              <a:t>After </a:t>
            </a:r>
            <a:r>
              <a:rPr b="1" i="1" lang="en" sz="1200">
                <a:solidFill>
                  <a:srgbClr val="101C32"/>
                </a:solidFill>
              </a:rPr>
              <a:t> Preprocessing</a:t>
            </a:r>
            <a:endParaRPr b="1" i="1" sz="1200">
              <a:solidFill>
                <a:srgbClr val="101C32"/>
              </a:solidFill>
            </a:endParaRPr>
          </a:p>
          <a:p>
            <a:pPr indent="0" lvl="0" marL="0" rtl="0" algn="l">
              <a:spcBef>
                <a:spcPts val="0"/>
              </a:spcBef>
              <a:spcAft>
                <a:spcPts val="0"/>
              </a:spcAft>
              <a:buNone/>
            </a:pPr>
            <a:r>
              <a:rPr b="1" i="1" lang="en" sz="1200">
                <a:solidFill>
                  <a:srgbClr val="101C32"/>
                </a:solidFill>
              </a:rPr>
              <a:t>           e.g.-</a:t>
            </a:r>
            <a:endParaRPr b="1" i="1" sz="1200">
              <a:solidFill>
                <a:srgbClr val="101C32"/>
              </a:solidFill>
            </a:endParaRPr>
          </a:p>
        </p:txBody>
      </p:sp>
      <p:sp>
        <p:nvSpPr>
          <p:cNvPr id="197" name="Google Shape;197;p26"/>
          <p:cNvSpPr txBox="1"/>
          <p:nvPr/>
        </p:nvSpPr>
        <p:spPr>
          <a:xfrm>
            <a:off x="643400" y="4385325"/>
            <a:ext cx="7604700" cy="48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FF0000"/>
                </a:solidFill>
              </a:rPr>
              <a:t>Note: we have not removed single characters as some tags like ‘r’ or ‘c’ are present in our dataset.</a:t>
            </a:r>
            <a:endParaRPr b="1" sz="1600">
              <a:solidFill>
                <a:srgbClr val="FF0000"/>
              </a:solidFill>
            </a:endParaRPr>
          </a:p>
        </p:txBody>
      </p:sp>
      <p:sp>
        <p:nvSpPr>
          <p:cNvPr id="198" name="Google Shape;198;p26"/>
          <p:cNvSpPr/>
          <p:nvPr/>
        </p:nvSpPr>
        <p:spPr>
          <a:xfrm>
            <a:off x="6235775" y="2234350"/>
            <a:ext cx="1109700" cy="341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6100825" y="3254050"/>
            <a:ext cx="1244700" cy="341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2816775" y="2549250"/>
            <a:ext cx="1733100" cy="3411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2531850" y="3523975"/>
            <a:ext cx="2324400" cy="2337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5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Tags Chosen: Approach</a:t>
            </a:r>
            <a:endParaRPr/>
          </a:p>
        </p:txBody>
      </p:sp>
      <p:sp>
        <p:nvSpPr>
          <p:cNvPr id="207" name="Google Shape;207;p27"/>
          <p:cNvSpPr txBox="1"/>
          <p:nvPr/>
        </p:nvSpPr>
        <p:spPr>
          <a:xfrm>
            <a:off x="4771800" y="736450"/>
            <a:ext cx="4310400" cy="3000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Prediction of 480 tags from 60000 datapoints is challenging.</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Either need high dimensional features or large dataset for model prediction.</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Clr>
                <a:schemeClr val="dk1"/>
              </a:buClr>
              <a:buSzPts val="1700"/>
              <a:buChar char="●"/>
            </a:pPr>
            <a:r>
              <a:rPr lang="en" sz="1700"/>
              <a:t>Based on </a:t>
            </a:r>
            <a:r>
              <a:rPr b="1" lang="en" sz="1700"/>
              <a:t>frequency of </a:t>
            </a:r>
            <a:r>
              <a:rPr b="1" lang="en" sz="1700"/>
              <a:t>occurrence</a:t>
            </a:r>
            <a:r>
              <a:rPr b="1" lang="en" sz="1700"/>
              <a:t> of tags</a:t>
            </a:r>
            <a:r>
              <a:rPr lang="en" sz="1700"/>
              <a:t> in the data, we reduced our tag set to 25-that reduced dataset to 11k</a:t>
            </a:r>
            <a:r>
              <a:rPr lang="en" sz="1700">
                <a:solidFill>
                  <a:schemeClr val="dk1"/>
                </a:solidFill>
              </a:rPr>
              <a:t> </a:t>
            </a:r>
            <a:endParaRPr sz="1700">
              <a:solidFill>
                <a:schemeClr val="dk1"/>
              </a:solidFill>
            </a:endParaRPr>
          </a:p>
        </p:txBody>
      </p:sp>
      <p:pic>
        <p:nvPicPr>
          <p:cNvPr id="208" name="Google Shape;208;p27"/>
          <p:cNvPicPr preferRelativeResize="0"/>
          <p:nvPr/>
        </p:nvPicPr>
        <p:blipFill>
          <a:blip r:embed="rId3">
            <a:alphaModFix/>
          </a:blip>
          <a:stretch>
            <a:fillRect/>
          </a:stretch>
        </p:blipFill>
        <p:spPr>
          <a:xfrm>
            <a:off x="311700" y="495450"/>
            <a:ext cx="4139625" cy="4045399"/>
          </a:xfrm>
          <a:prstGeom prst="rect">
            <a:avLst/>
          </a:prstGeom>
          <a:noFill/>
          <a:ln>
            <a:noFill/>
          </a:ln>
        </p:spPr>
      </p:pic>
      <p:sp>
        <p:nvSpPr>
          <p:cNvPr id="209" name="Google Shape;209;p27"/>
          <p:cNvSpPr txBox="1"/>
          <p:nvPr/>
        </p:nvSpPr>
        <p:spPr>
          <a:xfrm>
            <a:off x="650675" y="4453225"/>
            <a:ext cx="7604700" cy="48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FF0000"/>
                </a:solidFill>
              </a:rPr>
              <a:t>Note: machine learning tag is present in most of the data. So our data is not balanced.  We need a probability based multi-label predictor ML model. </a:t>
            </a:r>
            <a:endParaRPr b="1" sz="16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0" y="1769475"/>
            <a:ext cx="8937300" cy="1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Source Sans Pro"/>
                <a:ea typeface="Source Sans Pro"/>
                <a:cs typeface="Source Sans Pro"/>
                <a:sym typeface="Source Sans Pro"/>
              </a:rPr>
              <a:t>Modeling Approach and Results</a:t>
            </a:r>
            <a:endParaRPr b="1" sz="36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11700" y="-5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prediction approach</a:t>
            </a:r>
            <a:endParaRPr/>
          </a:p>
        </p:txBody>
      </p:sp>
      <p:sp>
        <p:nvSpPr>
          <p:cNvPr id="220" name="Google Shape;220;p29"/>
          <p:cNvSpPr txBox="1"/>
          <p:nvPr/>
        </p:nvSpPr>
        <p:spPr>
          <a:xfrm>
            <a:off x="362725" y="472150"/>
            <a:ext cx="81774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Multi-Label classification is a type of classification in which we have to predict simultaneously a lot of things (here tags).</a:t>
            </a:r>
            <a:endParaRPr/>
          </a:p>
        </p:txBody>
      </p:sp>
      <p:pic>
        <p:nvPicPr>
          <p:cNvPr id="221" name="Google Shape;221;p29"/>
          <p:cNvPicPr preferRelativeResize="0"/>
          <p:nvPr/>
        </p:nvPicPr>
        <p:blipFill>
          <a:blip r:embed="rId3">
            <a:alphaModFix/>
          </a:blip>
          <a:stretch>
            <a:fillRect/>
          </a:stretch>
        </p:blipFill>
        <p:spPr>
          <a:xfrm>
            <a:off x="587400" y="1146750"/>
            <a:ext cx="7641323" cy="3745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271500" y="-10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prediction approach (Continued)</a:t>
            </a:r>
            <a:endParaRPr/>
          </a:p>
        </p:txBody>
      </p:sp>
      <p:sp>
        <p:nvSpPr>
          <p:cNvPr id="227" name="Google Shape;227;p30"/>
          <p:cNvSpPr txBox="1"/>
          <p:nvPr/>
        </p:nvSpPr>
        <p:spPr>
          <a:xfrm>
            <a:off x="362725" y="562550"/>
            <a:ext cx="8177400" cy="44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92929"/>
                </a:solidFill>
                <a:highlight>
                  <a:srgbClr val="FFFFFF"/>
                </a:highlight>
                <a:latin typeface="Georgia"/>
                <a:ea typeface="Georgia"/>
                <a:cs typeface="Georgia"/>
                <a:sym typeface="Georgia"/>
              </a:rPr>
              <a:t>Three different models followed for multi-label prediction:</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336550" lvl="0" marL="457200" rtl="0" algn="l">
              <a:spcBef>
                <a:spcPts val="0"/>
              </a:spcBef>
              <a:spcAft>
                <a:spcPts val="0"/>
              </a:spcAft>
              <a:buClr>
                <a:srgbClr val="292929"/>
              </a:buClr>
              <a:buSzPts val="1700"/>
              <a:buFont typeface="Georgia"/>
              <a:buAutoNum type="arabicPeriod"/>
            </a:pPr>
            <a:r>
              <a:rPr lang="en" sz="1700">
                <a:solidFill>
                  <a:srgbClr val="292929"/>
                </a:solidFill>
                <a:highlight>
                  <a:srgbClr val="FFFFFF"/>
                </a:highlight>
                <a:latin typeface="Georgia"/>
                <a:ea typeface="Georgia"/>
                <a:cs typeface="Georgia"/>
                <a:sym typeface="Georgia"/>
              </a:rPr>
              <a:t>Topic vectorization by BERT + Feed-forward Neural Network Model</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rgbClr val="292929"/>
                </a:solidFill>
                <a:highlight>
                  <a:srgbClr val="FFFFFF"/>
                </a:highlight>
                <a:latin typeface="Georgia"/>
                <a:ea typeface="Georgia"/>
                <a:cs typeface="Georgia"/>
                <a:sym typeface="Georgia"/>
              </a:rPr>
              <a:t>                                  </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336550" lvl="0" marL="457200" rtl="0" algn="l">
              <a:spcBef>
                <a:spcPts val="0"/>
              </a:spcBef>
              <a:spcAft>
                <a:spcPts val="0"/>
              </a:spcAft>
              <a:buClr>
                <a:srgbClr val="292929"/>
              </a:buClr>
              <a:buSzPts val="1700"/>
              <a:buFont typeface="Georgia"/>
              <a:buAutoNum type="arabicPeriod"/>
            </a:pPr>
            <a:r>
              <a:rPr lang="en" sz="1700">
                <a:solidFill>
                  <a:srgbClr val="292929"/>
                </a:solidFill>
                <a:highlight>
                  <a:srgbClr val="FFFFFF"/>
                </a:highlight>
                <a:latin typeface="Georgia"/>
                <a:ea typeface="Georgia"/>
                <a:cs typeface="Georgia"/>
                <a:sym typeface="Georgia"/>
              </a:rPr>
              <a:t>Topic vectorization by TF-IDF + Feed-forward Neural Network Model</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rgbClr val="292929"/>
              </a:solidFill>
              <a:highlight>
                <a:srgbClr val="FFFFFF"/>
              </a:highlight>
              <a:latin typeface="Georgia"/>
              <a:ea typeface="Georgia"/>
              <a:cs typeface="Georgia"/>
              <a:sym typeface="Georgia"/>
            </a:endParaRPr>
          </a:p>
          <a:p>
            <a:pPr indent="-336550" lvl="0" marL="457200" rtl="0" algn="l">
              <a:spcBef>
                <a:spcPts val="0"/>
              </a:spcBef>
              <a:spcAft>
                <a:spcPts val="0"/>
              </a:spcAft>
              <a:buClr>
                <a:srgbClr val="292929"/>
              </a:buClr>
              <a:buSzPts val="1700"/>
              <a:buFont typeface="Georgia"/>
              <a:buAutoNum type="arabicPeriod"/>
            </a:pPr>
            <a:r>
              <a:rPr lang="en" sz="1700">
                <a:solidFill>
                  <a:srgbClr val="292929"/>
                </a:solidFill>
                <a:highlight>
                  <a:srgbClr val="FFFFFF"/>
                </a:highlight>
                <a:latin typeface="Georgia"/>
                <a:ea typeface="Georgia"/>
                <a:cs typeface="Georgia"/>
                <a:sym typeface="Georgia"/>
              </a:rPr>
              <a:t>Topic vectorization by TF-IDF + Logistic Regression</a:t>
            </a:r>
            <a:endParaRPr sz="17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300">
              <a:solidFill>
                <a:srgbClr val="292929"/>
              </a:solidFill>
              <a:highlight>
                <a:srgbClr val="FFFFFF"/>
              </a:highlight>
              <a:latin typeface="Georgia"/>
              <a:ea typeface="Georgia"/>
              <a:cs typeface="Georgia"/>
              <a:sym typeface="Georgia"/>
            </a:endParaRPr>
          </a:p>
        </p:txBody>
      </p:sp>
      <p:sp>
        <p:nvSpPr>
          <p:cNvPr id="228" name="Google Shape;228;p30"/>
          <p:cNvSpPr txBox="1"/>
          <p:nvPr/>
        </p:nvSpPr>
        <p:spPr>
          <a:xfrm>
            <a:off x="1356200" y="1434725"/>
            <a:ext cx="72651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PROS:  </a:t>
            </a:r>
            <a:r>
              <a:rPr i="1" lang="en" sz="1100"/>
              <a:t>Bert </a:t>
            </a:r>
            <a:r>
              <a:rPr i="1" lang="en" sz="1100">
                <a:highlight>
                  <a:schemeClr val="lt1"/>
                </a:highlight>
              </a:rPr>
              <a:t>gives contextual embedding. Embedding is independent of corpus data</a:t>
            </a:r>
            <a:endParaRPr i="1" sz="1100">
              <a:highlight>
                <a:schemeClr val="lt1"/>
              </a:highlight>
            </a:endParaRPr>
          </a:p>
          <a:p>
            <a:pPr indent="0" lvl="0" marL="0" rtl="0" algn="l">
              <a:spcBef>
                <a:spcPts val="0"/>
              </a:spcBef>
              <a:spcAft>
                <a:spcPts val="0"/>
              </a:spcAft>
              <a:buNone/>
            </a:pPr>
            <a:r>
              <a:rPr lang="en" sz="1100">
                <a:highlight>
                  <a:schemeClr val="lt1"/>
                </a:highlight>
              </a:rPr>
              <a:t>CONS: </a:t>
            </a:r>
            <a:r>
              <a:rPr i="1" lang="en" sz="1100"/>
              <a:t>Estimation of BERT features and training of  NN is time-consuming. BERT gives fixed number of features..</a:t>
            </a:r>
            <a:endParaRPr i="1" sz="1100"/>
          </a:p>
          <a:p>
            <a:pPr indent="0" lvl="0" marL="0" rtl="0" algn="l">
              <a:spcBef>
                <a:spcPts val="0"/>
              </a:spcBef>
              <a:spcAft>
                <a:spcPts val="0"/>
              </a:spcAft>
              <a:buNone/>
            </a:pPr>
            <a:r>
              <a:t/>
            </a:r>
            <a:endParaRPr sz="1500">
              <a:solidFill>
                <a:srgbClr val="222222"/>
              </a:solidFill>
              <a:highlight>
                <a:schemeClr val="lt1"/>
              </a:highlight>
            </a:endParaRPr>
          </a:p>
        </p:txBody>
      </p:sp>
      <p:sp>
        <p:nvSpPr>
          <p:cNvPr id="229" name="Google Shape;229;p30"/>
          <p:cNvSpPr txBox="1"/>
          <p:nvPr/>
        </p:nvSpPr>
        <p:spPr>
          <a:xfrm>
            <a:off x="1356300" y="2722325"/>
            <a:ext cx="72651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PROS:  </a:t>
            </a:r>
            <a:r>
              <a:rPr i="1" lang="en" sz="1100"/>
              <a:t>Could vary number of features. TF-IDF embedding faster than BERT</a:t>
            </a:r>
            <a:endParaRPr i="1" sz="1100">
              <a:highlight>
                <a:schemeClr val="lt1"/>
              </a:highlight>
            </a:endParaRPr>
          </a:p>
          <a:p>
            <a:pPr indent="0" lvl="0" marL="0" rtl="0" algn="l">
              <a:spcBef>
                <a:spcPts val="0"/>
              </a:spcBef>
              <a:spcAft>
                <a:spcPts val="0"/>
              </a:spcAft>
              <a:buNone/>
            </a:pPr>
            <a:r>
              <a:rPr lang="en" sz="1100">
                <a:highlight>
                  <a:schemeClr val="lt1"/>
                </a:highlight>
              </a:rPr>
              <a:t>CONS:  </a:t>
            </a:r>
            <a:r>
              <a:rPr i="1" lang="en" sz="1100"/>
              <a:t>NN is time-consuming. </a:t>
            </a:r>
            <a:endParaRPr i="1" sz="1100"/>
          </a:p>
          <a:p>
            <a:pPr indent="0" lvl="0" marL="0" rtl="0" algn="l">
              <a:spcBef>
                <a:spcPts val="0"/>
              </a:spcBef>
              <a:spcAft>
                <a:spcPts val="0"/>
              </a:spcAft>
              <a:buNone/>
            </a:pPr>
            <a:r>
              <a:t/>
            </a:r>
            <a:endParaRPr sz="1500">
              <a:solidFill>
                <a:srgbClr val="222222"/>
              </a:solidFill>
              <a:highlight>
                <a:schemeClr val="lt1"/>
              </a:highlight>
            </a:endParaRPr>
          </a:p>
        </p:txBody>
      </p:sp>
      <p:sp>
        <p:nvSpPr>
          <p:cNvPr id="230" name="Google Shape;230;p30"/>
          <p:cNvSpPr txBox="1"/>
          <p:nvPr/>
        </p:nvSpPr>
        <p:spPr>
          <a:xfrm>
            <a:off x="1356300" y="3829100"/>
            <a:ext cx="72651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PROS:  </a:t>
            </a:r>
            <a:r>
              <a:rPr i="1" lang="en" sz="1100"/>
              <a:t>Could vary number of features. TF-IDF embedding faster than BERT. Regression model is fast to train</a:t>
            </a:r>
            <a:endParaRPr i="1" sz="1100">
              <a:highlight>
                <a:schemeClr val="lt1"/>
              </a:highlight>
            </a:endParaRPr>
          </a:p>
          <a:p>
            <a:pPr indent="0" lvl="0" marL="0" rtl="0" algn="l">
              <a:spcBef>
                <a:spcPts val="0"/>
              </a:spcBef>
              <a:spcAft>
                <a:spcPts val="0"/>
              </a:spcAft>
              <a:buNone/>
            </a:pPr>
            <a:r>
              <a:rPr lang="en" sz="1100">
                <a:solidFill>
                  <a:srgbClr val="222222"/>
                </a:solidFill>
                <a:highlight>
                  <a:schemeClr val="lt1"/>
                </a:highlight>
              </a:rPr>
              <a:t>CONS:  </a:t>
            </a:r>
            <a:r>
              <a:rPr i="1" lang="en" sz="1100">
                <a:solidFill>
                  <a:srgbClr val="222222"/>
                </a:solidFill>
                <a:highlight>
                  <a:schemeClr val="lt1"/>
                </a:highlight>
              </a:rPr>
              <a:t>Most regression models will not perfectly fit data.</a:t>
            </a:r>
            <a:endParaRPr i="1" sz="1100">
              <a:solidFill>
                <a:schemeClr val="dk1"/>
              </a:solidFill>
            </a:endParaRPr>
          </a:p>
          <a:p>
            <a:pPr indent="0" lvl="0" marL="0" rtl="0" algn="l">
              <a:spcBef>
                <a:spcPts val="0"/>
              </a:spcBef>
              <a:spcAft>
                <a:spcPts val="0"/>
              </a:spcAft>
              <a:buNone/>
            </a:pPr>
            <a:r>
              <a:t/>
            </a:r>
            <a:endParaRPr sz="1500">
              <a:solidFill>
                <a:srgbClr val="222222"/>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10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and Cross-Entropy Loss Metric</a:t>
            </a:r>
            <a:endParaRPr/>
          </a:p>
        </p:txBody>
      </p:sp>
      <p:sp>
        <p:nvSpPr>
          <p:cNvPr id="236" name="Google Shape;236;p31"/>
          <p:cNvSpPr txBox="1"/>
          <p:nvPr/>
        </p:nvSpPr>
        <p:spPr>
          <a:xfrm>
            <a:off x="311700" y="1172975"/>
            <a:ext cx="6542700" cy="96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Source Sans Pro"/>
                <a:ea typeface="Source Sans Pro"/>
                <a:cs typeface="Source Sans Pro"/>
                <a:sym typeface="Source Sans Pro"/>
              </a:rPr>
              <a:t>               </a:t>
            </a:r>
            <a:r>
              <a:rPr lang="en" sz="1700">
                <a:latin typeface="Source Sans Pro"/>
                <a:ea typeface="Source Sans Pro"/>
                <a:cs typeface="Source Sans Pro"/>
                <a:sym typeface="Source Sans Pro"/>
              </a:rPr>
              <a:t>no.of ((predicted_tags)==(actual_tags))</a:t>
            </a:r>
            <a:endParaRPr sz="1700">
              <a:latin typeface="Source Sans Pro"/>
              <a:ea typeface="Source Sans Pro"/>
              <a:cs typeface="Source Sans Pro"/>
              <a:sym typeface="Source Sans Pro"/>
            </a:endParaRPr>
          </a:p>
          <a:p>
            <a:pPr indent="0" lvl="0" marL="0" rtl="0" algn="l">
              <a:spcBef>
                <a:spcPts val="0"/>
              </a:spcBef>
              <a:spcAft>
                <a:spcPts val="0"/>
              </a:spcAft>
              <a:buNone/>
            </a:pPr>
            <a:r>
              <a:rPr b="1" lang="en" sz="1700">
                <a:solidFill>
                  <a:schemeClr val="dk2"/>
                </a:solidFill>
                <a:latin typeface="Source Sans Pro"/>
                <a:ea typeface="Source Sans Pro"/>
                <a:cs typeface="Source Sans Pro"/>
                <a:sym typeface="Source Sans Pro"/>
              </a:rPr>
              <a:t>A</a:t>
            </a:r>
            <a:r>
              <a:rPr b="1" lang="en" sz="1700">
                <a:solidFill>
                  <a:schemeClr val="dk2"/>
                </a:solidFill>
                <a:latin typeface="Source Sans Pro"/>
                <a:ea typeface="Source Sans Pro"/>
                <a:cs typeface="Source Sans Pro"/>
                <a:sym typeface="Source Sans Pro"/>
              </a:rPr>
              <a:t>ccuracy</a:t>
            </a:r>
            <a:r>
              <a:rPr lang="en" sz="1700">
                <a:solidFill>
                  <a:schemeClr val="dk2"/>
                </a:solidFill>
                <a:latin typeface="Source Sans Pro"/>
                <a:ea typeface="Source Sans Pro"/>
                <a:cs typeface="Source Sans Pro"/>
                <a:sym typeface="Source Sans Pro"/>
              </a:rPr>
              <a:t>=</a:t>
            </a:r>
            <a:r>
              <a:rPr lang="en" sz="1700">
                <a:latin typeface="Source Sans Pro"/>
                <a:ea typeface="Source Sans Pro"/>
                <a:cs typeface="Source Sans Pro"/>
                <a:sym typeface="Source Sans Pro"/>
              </a:rPr>
              <a:t>		</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		                    No.of Samples</a:t>
            </a:r>
            <a:endParaRPr sz="1700">
              <a:latin typeface="Source Sans Pro"/>
              <a:ea typeface="Source Sans Pro"/>
              <a:cs typeface="Source Sans Pro"/>
              <a:sym typeface="Source Sans Pro"/>
            </a:endParaRPr>
          </a:p>
        </p:txBody>
      </p:sp>
      <p:cxnSp>
        <p:nvCxnSpPr>
          <p:cNvPr id="237" name="Google Shape;237;p31"/>
          <p:cNvCxnSpPr/>
          <p:nvPr/>
        </p:nvCxnSpPr>
        <p:spPr>
          <a:xfrm flipH="1" rot="10800000">
            <a:off x="1674575" y="1645175"/>
            <a:ext cx="3398700" cy="1770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31"/>
          <p:cNvSpPr txBox="1"/>
          <p:nvPr/>
        </p:nvSpPr>
        <p:spPr>
          <a:xfrm>
            <a:off x="241650" y="2571750"/>
            <a:ext cx="8660700" cy="20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Binary Cross Entropy</a:t>
            </a:r>
            <a:r>
              <a:rPr lang="en" sz="1600">
                <a:latin typeface="Source Sans Pro"/>
                <a:ea typeface="Source Sans Pro"/>
                <a:cs typeface="Source Sans Pro"/>
                <a:sym typeface="Source Sans Pro"/>
              </a:rPr>
              <a:t> (test_tags, predicted_tag)=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                                             -(test_tag*log(predicted_tag)+(1-test_tag)*(1-log(predicted_tag)))</a:t>
            </a:r>
            <a:endParaRPr sz="1600">
              <a:latin typeface="Source Sans Pro"/>
              <a:ea typeface="Source Sans Pro"/>
              <a:cs typeface="Source Sans Pro"/>
              <a:sym typeface="Source Sans Pro"/>
            </a:endParaRPr>
          </a:p>
        </p:txBody>
      </p:sp>
      <p:sp>
        <p:nvSpPr>
          <p:cNvPr id="239" name="Google Shape;239;p31"/>
          <p:cNvSpPr txBox="1"/>
          <p:nvPr/>
        </p:nvSpPr>
        <p:spPr>
          <a:xfrm>
            <a:off x="1788175" y="3757100"/>
            <a:ext cx="1033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101C32"/>
                </a:solidFill>
              </a:rPr>
              <a:t>Actual tag</a:t>
            </a:r>
            <a:endParaRPr i="1" sz="1200">
              <a:solidFill>
                <a:srgbClr val="101C32"/>
              </a:solidFill>
            </a:endParaRPr>
          </a:p>
          <a:p>
            <a:pPr indent="0" lvl="0" marL="0" rtl="0" algn="l">
              <a:spcBef>
                <a:spcPts val="0"/>
              </a:spcBef>
              <a:spcAft>
                <a:spcPts val="0"/>
              </a:spcAft>
              <a:buNone/>
            </a:pPr>
            <a:r>
              <a:rPr i="1" lang="en" sz="1200">
                <a:solidFill>
                  <a:srgbClr val="101C32"/>
                </a:solidFill>
              </a:rPr>
              <a:t>(0 or 1)</a:t>
            </a:r>
            <a:endParaRPr i="1" sz="1200">
              <a:solidFill>
                <a:srgbClr val="101C32"/>
              </a:solidFill>
            </a:endParaRPr>
          </a:p>
        </p:txBody>
      </p:sp>
      <p:sp>
        <p:nvSpPr>
          <p:cNvPr id="240" name="Google Shape;240;p31"/>
          <p:cNvSpPr txBox="1"/>
          <p:nvPr/>
        </p:nvSpPr>
        <p:spPr>
          <a:xfrm>
            <a:off x="3416450" y="3769650"/>
            <a:ext cx="1033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101C32"/>
                </a:solidFill>
              </a:rPr>
              <a:t>Probability of prediction</a:t>
            </a:r>
            <a:endParaRPr i="1" sz="1200">
              <a:solidFill>
                <a:srgbClr val="101C32"/>
              </a:solidFill>
            </a:endParaRPr>
          </a:p>
        </p:txBody>
      </p:sp>
      <p:cxnSp>
        <p:nvCxnSpPr>
          <p:cNvPr id="241" name="Google Shape;241;p31"/>
          <p:cNvCxnSpPr/>
          <p:nvPr/>
        </p:nvCxnSpPr>
        <p:spPr>
          <a:xfrm flipH="1">
            <a:off x="2239025" y="3465725"/>
            <a:ext cx="312300" cy="2412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1"/>
          <p:cNvCxnSpPr/>
          <p:nvPr/>
        </p:nvCxnSpPr>
        <p:spPr>
          <a:xfrm>
            <a:off x="3927950" y="3454050"/>
            <a:ext cx="10200" cy="315600"/>
          </a:xfrm>
          <a:prstGeom prst="straightConnector1">
            <a:avLst/>
          </a:prstGeom>
          <a:noFill/>
          <a:ln cap="flat" cmpd="sng" w="9525">
            <a:solidFill>
              <a:schemeClr val="dk2"/>
            </a:solidFill>
            <a:prstDash val="solid"/>
            <a:round/>
            <a:headEnd len="med" w="med" type="none"/>
            <a:tailEnd len="med" w="med" type="triangle"/>
          </a:ln>
        </p:spPr>
      </p:cxnSp>
      <p:pic>
        <p:nvPicPr>
          <p:cNvPr id="243" name="Google Shape;243;p31"/>
          <p:cNvPicPr preferRelativeResize="0"/>
          <p:nvPr/>
        </p:nvPicPr>
        <p:blipFill>
          <a:blip r:embed="rId3">
            <a:alphaModFix/>
          </a:blip>
          <a:stretch>
            <a:fillRect/>
          </a:stretch>
        </p:blipFill>
        <p:spPr>
          <a:xfrm>
            <a:off x="4671325" y="3891250"/>
            <a:ext cx="4362148" cy="83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0"/>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65" name="Google Shape;65;p14"/>
          <p:cNvSpPr txBox="1"/>
          <p:nvPr>
            <p:ph idx="2" type="body"/>
          </p:nvPr>
        </p:nvSpPr>
        <p:spPr>
          <a:xfrm>
            <a:off x="4804525" y="154375"/>
            <a:ext cx="3837000" cy="4843500"/>
          </a:xfrm>
          <a:prstGeom prst="rect">
            <a:avLst/>
          </a:prstGeom>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Team Introductions</a:t>
            </a:r>
            <a:endParaRPr/>
          </a:p>
          <a:p>
            <a:pPr indent="-342900" lvl="0" marL="457200" rtl="0" algn="l">
              <a:spcBef>
                <a:spcPts val="0"/>
              </a:spcBef>
              <a:spcAft>
                <a:spcPts val="0"/>
              </a:spcAft>
              <a:buSzPts val="1800"/>
              <a:buChar char="●"/>
            </a:pPr>
            <a:r>
              <a:rPr lang="en"/>
              <a:t>Problem Statement + Product Requirement</a:t>
            </a:r>
            <a:endParaRPr/>
          </a:p>
          <a:p>
            <a:pPr indent="-342900" lvl="0" marL="457200" rtl="0" algn="l">
              <a:spcBef>
                <a:spcPts val="0"/>
              </a:spcBef>
              <a:spcAft>
                <a:spcPts val="0"/>
              </a:spcAft>
              <a:buSzPts val="1800"/>
              <a:buChar char="●"/>
            </a:pPr>
            <a:r>
              <a:rPr lang="en"/>
              <a:t>Product Architecture</a:t>
            </a:r>
            <a:endParaRPr/>
          </a:p>
          <a:p>
            <a:pPr indent="-342900" lvl="0" marL="457200" rtl="0" algn="l">
              <a:spcBef>
                <a:spcPts val="0"/>
              </a:spcBef>
              <a:spcAft>
                <a:spcPts val="0"/>
              </a:spcAft>
              <a:buSzPts val="1800"/>
              <a:buChar char="●"/>
            </a:pPr>
            <a:r>
              <a:rPr lang="en"/>
              <a:t>Data collection &amp; Preprocessing</a:t>
            </a:r>
            <a:endParaRPr/>
          </a:p>
          <a:p>
            <a:pPr indent="-342900" lvl="0" marL="457200" rtl="0" algn="l">
              <a:spcBef>
                <a:spcPts val="0"/>
              </a:spcBef>
              <a:spcAft>
                <a:spcPts val="0"/>
              </a:spcAft>
              <a:buSzPts val="1800"/>
              <a:buChar char="●"/>
            </a:pPr>
            <a:r>
              <a:rPr lang="en"/>
              <a:t>Modelling Approach &amp; Evaluation</a:t>
            </a:r>
            <a:endParaRPr/>
          </a:p>
          <a:p>
            <a:pPr indent="-342900" lvl="0" marL="457200" rtl="0" algn="l">
              <a:spcBef>
                <a:spcPts val="0"/>
              </a:spcBef>
              <a:spcAft>
                <a:spcPts val="0"/>
              </a:spcAft>
              <a:buSzPts val="1800"/>
              <a:buChar char="●"/>
            </a:pPr>
            <a:r>
              <a:rPr lang="en"/>
              <a:t>Tag Prediction Methods</a:t>
            </a:r>
            <a:endParaRPr/>
          </a:p>
          <a:p>
            <a:pPr indent="-342900" lvl="0" marL="457200" rtl="0" algn="l">
              <a:spcBef>
                <a:spcPts val="0"/>
              </a:spcBef>
              <a:spcAft>
                <a:spcPts val="0"/>
              </a:spcAft>
              <a:buSzPts val="1800"/>
              <a:buChar char="●"/>
            </a:pPr>
            <a:r>
              <a:rPr lang="en"/>
              <a:t>Tag Annotator tool</a:t>
            </a:r>
            <a:endParaRPr/>
          </a:p>
          <a:p>
            <a:pPr indent="-342900" lvl="0" marL="457200" rtl="0" algn="l">
              <a:spcBef>
                <a:spcPts val="0"/>
              </a:spcBef>
              <a:spcAft>
                <a:spcPts val="0"/>
              </a:spcAft>
              <a:buSzPts val="1800"/>
              <a:buChar char="●"/>
            </a:pPr>
            <a:r>
              <a:rPr lang="en"/>
              <a:t>Active Learning &amp; Model improvement</a:t>
            </a:r>
            <a:endParaRPr/>
          </a:p>
          <a:p>
            <a:pPr indent="-342900" lvl="0" marL="457200" rtl="0" algn="l">
              <a:spcBef>
                <a:spcPts val="0"/>
              </a:spcBef>
              <a:spcAft>
                <a:spcPts val="0"/>
              </a:spcAft>
              <a:buSzPts val="1800"/>
              <a:buChar char="●"/>
            </a:pPr>
            <a:r>
              <a:rPr lang="en"/>
              <a:t>Streamlit Deployment and UI</a:t>
            </a:r>
            <a:endParaRPr/>
          </a:p>
          <a:p>
            <a:pPr indent="-342900" lvl="0" marL="457200" rtl="0" algn="l">
              <a:spcBef>
                <a:spcPts val="0"/>
              </a:spcBef>
              <a:spcAft>
                <a:spcPts val="0"/>
              </a:spcAft>
              <a:buSzPts val="1800"/>
              <a:buChar char="●"/>
            </a:pPr>
            <a:r>
              <a:rPr lang="en"/>
              <a:t>Future work</a:t>
            </a:r>
            <a:endParaRPr/>
          </a:p>
          <a:p>
            <a:pPr indent="-342900" lvl="0" marL="457200" rtl="0" algn="l">
              <a:spcBef>
                <a:spcPts val="0"/>
              </a:spcBef>
              <a:spcAft>
                <a:spcPts val="0"/>
              </a:spcAft>
              <a:buSzPts val="1800"/>
              <a:buChar char="●"/>
            </a:pPr>
            <a:r>
              <a:rPr lang="en"/>
              <a:t>End-to-End Solution For    Stemaway Tagging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700" y="101250"/>
            <a:ext cx="863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 (Precision, Recall, F1-score)</a:t>
            </a:r>
            <a:endParaRPr/>
          </a:p>
        </p:txBody>
      </p:sp>
      <p:sp>
        <p:nvSpPr>
          <p:cNvPr id="249" name="Google Shape;249;p32"/>
          <p:cNvSpPr txBox="1"/>
          <p:nvPr/>
        </p:nvSpPr>
        <p:spPr>
          <a:xfrm>
            <a:off x="749450" y="763450"/>
            <a:ext cx="3600300" cy="19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695D46"/>
                </a:solidFill>
                <a:latin typeface="Open Sans"/>
                <a:ea typeface="Open Sans"/>
                <a:cs typeface="Open Sans"/>
                <a:sym typeface="Open Sans"/>
              </a:rPr>
              <a:t>Precision</a:t>
            </a:r>
            <a:r>
              <a:rPr lang="en" sz="1100">
                <a:solidFill>
                  <a:srgbClr val="695D46"/>
                </a:solidFill>
                <a:latin typeface="Open Sans"/>
                <a:ea typeface="Open Sans"/>
                <a:cs typeface="Open Sans"/>
                <a:sym typeface="Open Sans"/>
              </a:rPr>
              <a:t> (Tag): </a:t>
            </a:r>
            <a:endParaRPr sz="1100">
              <a:solidFill>
                <a:srgbClr val="695D46"/>
              </a:solidFill>
              <a:latin typeface="Open Sans"/>
              <a:ea typeface="Open Sans"/>
              <a:cs typeface="Open Sans"/>
              <a:sym typeface="Open Sans"/>
            </a:endParaRPr>
          </a:p>
          <a:p>
            <a:pPr indent="-298450" lvl="0" marL="457200" rtl="0" algn="l">
              <a:lnSpc>
                <a:spcPct val="115000"/>
              </a:lnSpc>
              <a:spcBef>
                <a:spcPts val="1600"/>
              </a:spcBef>
              <a:spcAft>
                <a:spcPts val="0"/>
              </a:spcAft>
              <a:buClr>
                <a:srgbClr val="000000"/>
              </a:buClr>
              <a:buSzPts val="1100"/>
              <a:buFont typeface="Open Sans"/>
              <a:buChar char="●"/>
            </a:pPr>
            <a:r>
              <a:rPr lang="en" sz="1100">
                <a:latin typeface="Open Sans"/>
                <a:ea typeface="Open Sans"/>
                <a:cs typeface="Open Sans"/>
                <a:sym typeface="Open Sans"/>
              </a:rPr>
              <a:t>TP / (TP + FP)</a:t>
            </a:r>
            <a:endParaRPr sz="1100">
              <a:latin typeface="Open Sans"/>
              <a:ea typeface="Open Sans"/>
              <a:cs typeface="Open Sans"/>
              <a:sym typeface="Open Sans"/>
            </a:endParaRPr>
          </a:p>
          <a:p>
            <a:pPr indent="-298450" lvl="0" marL="457200" rtl="0" algn="l">
              <a:lnSpc>
                <a:spcPct val="115000"/>
              </a:lnSpc>
              <a:spcBef>
                <a:spcPts val="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Penalizes tags (FP) that </a:t>
            </a:r>
            <a:r>
              <a:rPr lang="en" sz="1100" u="sng">
                <a:solidFill>
                  <a:srgbClr val="695D46"/>
                </a:solidFill>
                <a:latin typeface="Open Sans"/>
                <a:ea typeface="Open Sans"/>
                <a:cs typeface="Open Sans"/>
                <a:sym typeface="Open Sans"/>
              </a:rPr>
              <a:t>should not</a:t>
            </a:r>
            <a:r>
              <a:rPr lang="en" sz="1100">
                <a:solidFill>
                  <a:srgbClr val="695D46"/>
                </a:solidFill>
                <a:latin typeface="Open Sans"/>
                <a:ea typeface="Open Sans"/>
                <a:cs typeface="Open Sans"/>
                <a:sym typeface="Open Sans"/>
              </a:rPr>
              <a:t> have been labelled in the prediction.</a:t>
            </a:r>
            <a:endParaRPr sz="900"/>
          </a:p>
        </p:txBody>
      </p:sp>
      <p:sp>
        <p:nvSpPr>
          <p:cNvPr id="250" name="Google Shape;250;p32"/>
          <p:cNvSpPr txBox="1"/>
          <p:nvPr/>
        </p:nvSpPr>
        <p:spPr>
          <a:xfrm>
            <a:off x="5185400" y="673950"/>
            <a:ext cx="3393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695D46"/>
                </a:solidFill>
                <a:latin typeface="Open Sans"/>
                <a:ea typeface="Open Sans"/>
                <a:cs typeface="Open Sans"/>
                <a:sym typeface="Open Sans"/>
              </a:rPr>
              <a:t>Recall</a:t>
            </a:r>
            <a:r>
              <a:rPr lang="en" sz="1100">
                <a:solidFill>
                  <a:srgbClr val="695D46"/>
                </a:solidFill>
                <a:latin typeface="Open Sans"/>
                <a:ea typeface="Open Sans"/>
                <a:cs typeface="Open Sans"/>
                <a:sym typeface="Open Sans"/>
              </a:rPr>
              <a:t> (Tag ): </a:t>
            </a:r>
            <a:endParaRPr sz="1100">
              <a:solidFill>
                <a:srgbClr val="695D46"/>
              </a:solidFill>
              <a:latin typeface="Open Sans"/>
              <a:ea typeface="Open Sans"/>
              <a:cs typeface="Open Sans"/>
              <a:sym typeface="Open Sans"/>
            </a:endParaRPr>
          </a:p>
          <a:p>
            <a:pPr indent="-298450" lvl="0" marL="457200" rtl="0" algn="l">
              <a:lnSpc>
                <a:spcPct val="115000"/>
              </a:lnSpc>
              <a:spcBef>
                <a:spcPts val="160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TP / (TP + FN)</a:t>
            </a:r>
            <a:endParaRPr sz="1100">
              <a:solidFill>
                <a:srgbClr val="695D46"/>
              </a:solidFill>
              <a:latin typeface="Open Sans"/>
              <a:ea typeface="Open Sans"/>
              <a:cs typeface="Open Sans"/>
              <a:sym typeface="Open Sans"/>
            </a:endParaRPr>
          </a:p>
          <a:p>
            <a:pPr indent="-298450" lvl="0" marL="457200" rtl="0" algn="l">
              <a:lnSpc>
                <a:spcPct val="115000"/>
              </a:lnSpc>
              <a:spcBef>
                <a:spcPts val="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Penalizes tags (FN) that </a:t>
            </a:r>
            <a:r>
              <a:rPr lang="en" sz="1100" u="sng">
                <a:solidFill>
                  <a:srgbClr val="695D46"/>
                </a:solidFill>
                <a:latin typeface="Open Sans"/>
                <a:ea typeface="Open Sans"/>
                <a:cs typeface="Open Sans"/>
                <a:sym typeface="Open Sans"/>
              </a:rPr>
              <a:t>should</a:t>
            </a:r>
            <a:r>
              <a:rPr lang="en" sz="1100">
                <a:solidFill>
                  <a:srgbClr val="695D46"/>
                </a:solidFill>
                <a:latin typeface="Open Sans"/>
                <a:ea typeface="Open Sans"/>
                <a:cs typeface="Open Sans"/>
                <a:sym typeface="Open Sans"/>
              </a:rPr>
              <a:t> have been labelled in the prediction, but actually were not labelled</a:t>
            </a:r>
            <a:endParaRPr sz="1100">
              <a:solidFill>
                <a:srgbClr val="695D46"/>
              </a:solidFill>
              <a:latin typeface="Open Sans"/>
              <a:ea typeface="Open Sans"/>
              <a:cs typeface="Open Sans"/>
              <a:sym typeface="Open Sans"/>
            </a:endParaRPr>
          </a:p>
        </p:txBody>
      </p:sp>
      <p:cxnSp>
        <p:nvCxnSpPr>
          <p:cNvPr id="251" name="Google Shape;251;p32"/>
          <p:cNvCxnSpPr/>
          <p:nvPr/>
        </p:nvCxnSpPr>
        <p:spPr>
          <a:xfrm>
            <a:off x="2621975" y="1969000"/>
            <a:ext cx="1044900" cy="4218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2"/>
          <p:cNvCxnSpPr/>
          <p:nvPr/>
        </p:nvCxnSpPr>
        <p:spPr>
          <a:xfrm flipH="1">
            <a:off x="4419900" y="1969000"/>
            <a:ext cx="1075200" cy="4419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32"/>
          <p:cNvSpPr txBox="1"/>
          <p:nvPr/>
        </p:nvSpPr>
        <p:spPr>
          <a:xfrm>
            <a:off x="1816275" y="2280325"/>
            <a:ext cx="6697200" cy="12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95D46"/>
                </a:solidFill>
                <a:latin typeface="Open Sans"/>
                <a:ea typeface="Open Sans"/>
                <a:cs typeface="Open Sans"/>
                <a:sym typeface="Open Sans"/>
              </a:rPr>
              <a:t>                         </a:t>
            </a:r>
            <a:r>
              <a:rPr b="1" lang="en" sz="1100">
                <a:solidFill>
                  <a:srgbClr val="695D46"/>
                </a:solidFill>
                <a:latin typeface="Open Sans"/>
                <a:ea typeface="Open Sans"/>
                <a:cs typeface="Open Sans"/>
                <a:sym typeface="Open Sans"/>
              </a:rPr>
              <a:t>F1 Score</a:t>
            </a:r>
            <a:r>
              <a:rPr lang="en" sz="1100">
                <a:solidFill>
                  <a:srgbClr val="695D46"/>
                </a:solidFill>
                <a:latin typeface="Open Sans"/>
                <a:ea typeface="Open Sans"/>
                <a:cs typeface="Open Sans"/>
                <a:sym typeface="Open Sans"/>
              </a:rPr>
              <a:t> (Tag ):</a:t>
            </a:r>
            <a:endParaRPr sz="1100">
              <a:solidFill>
                <a:srgbClr val="695D46"/>
              </a:solidFill>
              <a:latin typeface="Open Sans"/>
              <a:ea typeface="Open Sans"/>
              <a:cs typeface="Open Sans"/>
              <a:sym typeface="Open Sans"/>
            </a:endParaRPr>
          </a:p>
          <a:p>
            <a:pPr indent="-298450" lvl="0" marL="457200" rtl="0" algn="l">
              <a:lnSpc>
                <a:spcPct val="115000"/>
              </a:lnSpc>
              <a:spcBef>
                <a:spcPts val="160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(2 * Precision * Recall) / (Precision + Recall)</a:t>
            </a:r>
            <a:endParaRPr sz="1100">
              <a:solidFill>
                <a:srgbClr val="695D46"/>
              </a:solidFill>
              <a:latin typeface="Open Sans"/>
              <a:ea typeface="Open Sans"/>
              <a:cs typeface="Open Sans"/>
              <a:sym typeface="Open Sans"/>
            </a:endParaRPr>
          </a:p>
          <a:p>
            <a:pPr indent="-298450" lvl="0" marL="457200" rtl="0" algn="l">
              <a:lnSpc>
                <a:spcPct val="115000"/>
              </a:lnSpc>
              <a:spcBef>
                <a:spcPts val="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Penalizes for both of the above cases</a:t>
            </a:r>
            <a:endParaRPr sz="900"/>
          </a:p>
        </p:txBody>
      </p:sp>
      <p:sp>
        <p:nvSpPr>
          <p:cNvPr id="254" name="Google Shape;254;p32"/>
          <p:cNvSpPr txBox="1"/>
          <p:nvPr/>
        </p:nvSpPr>
        <p:spPr>
          <a:xfrm>
            <a:off x="3431850" y="1797600"/>
            <a:ext cx="22803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101C32"/>
                </a:solidFill>
              </a:rPr>
              <a:t>Harmonic mean of 2         </a:t>
            </a:r>
            <a:r>
              <a:rPr lang="en"/>
              <a:t>  </a:t>
            </a:r>
            <a:r>
              <a:rPr i="1" lang="en" sz="1200">
                <a:solidFill>
                  <a:srgbClr val="101C32"/>
                </a:solidFill>
              </a:rPr>
              <a:t>penalizations</a:t>
            </a:r>
            <a:endParaRPr/>
          </a:p>
        </p:txBody>
      </p:sp>
      <p:pic>
        <p:nvPicPr>
          <p:cNvPr id="255" name="Google Shape;255;p32"/>
          <p:cNvPicPr preferRelativeResize="0"/>
          <p:nvPr/>
        </p:nvPicPr>
        <p:blipFill>
          <a:blip r:embed="rId3">
            <a:alphaModFix/>
          </a:blip>
          <a:stretch>
            <a:fillRect/>
          </a:stretch>
        </p:blipFill>
        <p:spPr>
          <a:xfrm>
            <a:off x="170750" y="3404425"/>
            <a:ext cx="4661327" cy="1282500"/>
          </a:xfrm>
          <a:prstGeom prst="rect">
            <a:avLst/>
          </a:prstGeom>
          <a:noFill/>
          <a:ln>
            <a:noFill/>
          </a:ln>
        </p:spPr>
      </p:pic>
      <p:pic>
        <p:nvPicPr>
          <p:cNvPr id="256" name="Google Shape;256;p32"/>
          <p:cNvPicPr preferRelativeResize="0"/>
          <p:nvPr/>
        </p:nvPicPr>
        <p:blipFill>
          <a:blip r:embed="rId4">
            <a:alphaModFix/>
          </a:blip>
          <a:stretch>
            <a:fillRect/>
          </a:stretch>
        </p:blipFill>
        <p:spPr>
          <a:xfrm>
            <a:off x="4058550" y="3827476"/>
            <a:ext cx="5005101" cy="122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idx="4294967295" type="title"/>
          </p:nvPr>
        </p:nvSpPr>
        <p:spPr>
          <a:xfrm>
            <a:off x="311700" y="321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BERT+ Feedforward NN</a:t>
            </a:r>
            <a:endParaRPr/>
          </a:p>
        </p:txBody>
      </p:sp>
      <p:sp>
        <p:nvSpPr>
          <p:cNvPr id="262" name="Google Shape;262;p33"/>
          <p:cNvSpPr txBox="1"/>
          <p:nvPr>
            <p:ph idx="1" type="body"/>
          </p:nvPr>
        </p:nvSpPr>
        <p:spPr>
          <a:xfrm>
            <a:off x="198300" y="4441025"/>
            <a:ext cx="3891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                        </a:t>
            </a:r>
            <a:endParaRPr>
              <a:solidFill>
                <a:srgbClr val="000000"/>
              </a:solidFill>
            </a:endParaRPr>
          </a:p>
        </p:txBody>
      </p:sp>
      <p:pic>
        <p:nvPicPr>
          <p:cNvPr id="263" name="Google Shape;263;p33"/>
          <p:cNvPicPr preferRelativeResize="0"/>
          <p:nvPr/>
        </p:nvPicPr>
        <p:blipFill>
          <a:blip r:embed="rId3">
            <a:alphaModFix/>
          </a:blip>
          <a:stretch>
            <a:fillRect/>
          </a:stretch>
        </p:blipFill>
        <p:spPr>
          <a:xfrm>
            <a:off x="4213950" y="1210012"/>
            <a:ext cx="4498749" cy="3183725"/>
          </a:xfrm>
          <a:prstGeom prst="rect">
            <a:avLst/>
          </a:prstGeom>
          <a:noFill/>
          <a:ln>
            <a:noFill/>
          </a:ln>
        </p:spPr>
      </p:pic>
      <p:pic>
        <p:nvPicPr>
          <p:cNvPr id="264" name="Google Shape;264;p33"/>
          <p:cNvPicPr preferRelativeResize="0"/>
          <p:nvPr/>
        </p:nvPicPr>
        <p:blipFill>
          <a:blip r:embed="rId4">
            <a:alphaModFix/>
          </a:blip>
          <a:stretch>
            <a:fillRect/>
          </a:stretch>
        </p:blipFill>
        <p:spPr>
          <a:xfrm>
            <a:off x="333416" y="963650"/>
            <a:ext cx="3621659" cy="3923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243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TF-IDF + Feedforward NN</a:t>
            </a:r>
            <a:endParaRPr/>
          </a:p>
        </p:txBody>
      </p:sp>
      <p:pic>
        <p:nvPicPr>
          <p:cNvPr id="270" name="Google Shape;270;p34"/>
          <p:cNvPicPr preferRelativeResize="0"/>
          <p:nvPr/>
        </p:nvPicPr>
        <p:blipFill>
          <a:blip r:embed="rId3">
            <a:alphaModFix/>
          </a:blip>
          <a:stretch>
            <a:fillRect/>
          </a:stretch>
        </p:blipFill>
        <p:spPr>
          <a:xfrm>
            <a:off x="311700" y="926250"/>
            <a:ext cx="3694405" cy="4022925"/>
          </a:xfrm>
          <a:prstGeom prst="rect">
            <a:avLst/>
          </a:prstGeom>
          <a:noFill/>
          <a:ln>
            <a:noFill/>
          </a:ln>
        </p:spPr>
      </p:pic>
      <p:pic>
        <p:nvPicPr>
          <p:cNvPr id="271" name="Google Shape;271;p34"/>
          <p:cNvPicPr preferRelativeResize="0"/>
          <p:nvPr/>
        </p:nvPicPr>
        <p:blipFill>
          <a:blip r:embed="rId4">
            <a:alphaModFix/>
          </a:blip>
          <a:stretch>
            <a:fillRect/>
          </a:stretch>
        </p:blipFill>
        <p:spPr>
          <a:xfrm>
            <a:off x="4229450" y="1383534"/>
            <a:ext cx="4602850" cy="33374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11700" y="35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TF-IDF + Logistic Regression</a:t>
            </a:r>
            <a:endParaRPr/>
          </a:p>
        </p:txBody>
      </p:sp>
      <p:pic>
        <p:nvPicPr>
          <p:cNvPr id="277" name="Google Shape;277;p35"/>
          <p:cNvPicPr preferRelativeResize="0"/>
          <p:nvPr/>
        </p:nvPicPr>
        <p:blipFill>
          <a:blip r:embed="rId3">
            <a:alphaModFix/>
          </a:blip>
          <a:stretch>
            <a:fillRect/>
          </a:stretch>
        </p:blipFill>
        <p:spPr>
          <a:xfrm>
            <a:off x="4502676" y="1079725"/>
            <a:ext cx="4488925" cy="3048449"/>
          </a:xfrm>
          <a:prstGeom prst="rect">
            <a:avLst/>
          </a:prstGeom>
          <a:noFill/>
          <a:ln>
            <a:noFill/>
          </a:ln>
        </p:spPr>
      </p:pic>
      <p:pic>
        <p:nvPicPr>
          <p:cNvPr id="278" name="Google Shape;278;p35"/>
          <p:cNvPicPr preferRelativeResize="0"/>
          <p:nvPr/>
        </p:nvPicPr>
        <p:blipFill>
          <a:blip r:embed="rId4">
            <a:alphaModFix/>
          </a:blip>
          <a:stretch>
            <a:fillRect/>
          </a:stretch>
        </p:blipFill>
        <p:spPr>
          <a:xfrm>
            <a:off x="152400" y="1079725"/>
            <a:ext cx="3870843" cy="391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nvSpPr>
        <p:spPr>
          <a:xfrm>
            <a:off x="0" y="1735850"/>
            <a:ext cx="8937300" cy="1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Source Sans Pro"/>
                <a:ea typeface="Source Sans Pro"/>
                <a:cs typeface="Source Sans Pro"/>
                <a:sym typeface="Source Sans Pro"/>
              </a:rPr>
              <a:t>Prediction Methods</a:t>
            </a:r>
            <a:endParaRPr b="1" sz="3600">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Methods</a:t>
            </a:r>
            <a:endParaRPr/>
          </a:p>
        </p:txBody>
      </p:sp>
      <p:sp>
        <p:nvSpPr>
          <p:cNvPr id="289" name="Google Shape;28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the user inputs a post, the deep learning model will predict the </a:t>
            </a:r>
            <a:r>
              <a:rPr lang="en"/>
              <a:t>probability of whether or not the 25 tags would be suitable for the post</a:t>
            </a:r>
            <a:endParaRPr/>
          </a:p>
        </p:txBody>
      </p:sp>
      <p:pic>
        <p:nvPicPr>
          <p:cNvPr id="290" name="Google Shape;290;p37"/>
          <p:cNvPicPr preferRelativeResize="0"/>
          <p:nvPr/>
        </p:nvPicPr>
        <p:blipFill rotWithShape="1">
          <a:blip r:embed="rId3">
            <a:alphaModFix/>
          </a:blip>
          <a:srcRect b="53857" l="0" r="0" t="0"/>
          <a:stretch/>
        </p:blipFill>
        <p:spPr>
          <a:xfrm>
            <a:off x="200775" y="2405125"/>
            <a:ext cx="8742449" cy="13732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Methods</a:t>
            </a:r>
            <a:endParaRPr/>
          </a:p>
        </p:txBody>
      </p:sp>
      <p:sp>
        <p:nvSpPr>
          <p:cNvPr id="296" name="Google Shape;29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obtaining the probabilities for each of the 25 possible tags from the deep learning model, we used two methods to obtain the final tag predictions:</a:t>
            </a:r>
            <a:endParaRPr/>
          </a:p>
          <a:p>
            <a:pPr indent="-342900" lvl="0" marL="457200" rtl="0" algn="l">
              <a:spcBef>
                <a:spcPts val="1600"/>
              </a:spcBef>
              <a:spcAft>
                <a:spcPts val="0"/>
              </a:spcAft>
              <a:buSzPts val="1800"/>
              <a:buAutoNum type="arabicPeriod"/>
            </a:pPr>
            <a:r>
              <a:rPr lang="en"/>
              <a:t>Probability Thresholds</a:t>
            </a:r>
            <a:endParaRPr/>
          </a:p>
          <a:p>
            <a:pPr indent="-342900" lvl="0" marL="457200" rtl="0" algn="l">
              <a:spcBef>
                <a:spcPts val="0"/>
              </a:spcBef>
              <a:spcAft>
                <a:spcPts val="0"/>
              </a:spcAft>
              <a:buSzPts val="1800"/>
              <a:buAutoNum type="arabicPeriod"/>
            </a:pPr>
            <a:r>
              <a:rPr i="1" lang="en"/>
              <a:t>n</a:t>
            </a:r>
            <a:r>
              <a:rPr lang="en"/>
              <a:t>-Most Likely Tags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Methods: Probability Thresholds </a:t>
            </a:r>
            <a:endParaRPr/>
          </a:p>
        </p:txBody>
      </p:sp>
      <p:sp>
        <p:nvSpPr>
          <p:cNvPr id="302" name="Google Shape;302;p39"/>
          <p:cNvSpPr txBox="1"/>
          <p:nvPr>
            <p:ph idx="1" type="body"/>
          </p:nvPr>
        </p:nvSpPr>
        <p:spPr>
          <a:xfrm>
            <a:off x="311700" y="1068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the </a:t>
            </a:r>
            <a:r>
              <a:rPr lang="en"/>
              <a:t>probability</a:t>
            </a:r>
            <a:r>
              <a:rPr lang="en"/>
              <a:t> of a tag for a particular post exceeds the given threshold, then it is predicted as a tag</a:t>
            </a:r>
            <a:endParaRPr/>
          </a:p>
        </p:txBody>
      </p:sp>
      <p:pic>
        <p:nvPicPr>
          <p:cNvPr id="303" name="Google Shape;303;p39"/>
          <p:cNvPicPr preferRelativeResize="0"/>
          <p:nvPr/>
        </p:nvPicPr>
        <p:blipFill>
          <a:blip r:embed="rId3">
            <a:alphaModFix/>
          </a:blip>
          <a:stretch>
            <a:fillRect/>
          </a:stretch>
        </p:blipFill>
        <p:spPr>
          <a:xfrm>
            <a:off x="311688" y="1884751"/>
            <a:ext cx="8109024" cy="2839400"/>
          </a:xfrm>
          <a:prstGeom prst="rect">
            <a:avLst/>
          </a:prstGeom>
          <a:noFill/>
          <a:ln>
            <a:noFill/>
          </a:ln>
        </p:spPr>
      </p:pic>
      <p:sp>
        <p:nvSpPr>
          <p:cNvPr id="304" name="Google Shape;304;p39"/>
          <p:cNvSpPr txBox="1"/>
          <p:nvPr/>
        </p:nvSpPr>
        <p:spPr>
          <a:xfrm>
            <a:off x="4221000" y="3270600"/>
            <a:ext cx="4923000" cy="187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212121"/>
                </a:solidFill>
                <a:highlight>
                  <a:srgbClr val="FFFFFF"/>
                </a:highlight>
                <a:latin typeface="Courier New"/>
                <a:ea typeface="Courier New"/>
                <a:cs typeface="Courier New"/>
                <a:sym typeface="Courier New"/>
              </a:rPr>
              <a:t>How can I perform lossless compression of images so that they can be stored to train a CNN?</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en" sz="1050">
                <a:solidFill>
                  <a:srgbClr val="212121"/>
                </a:solidFill>
                <a:highlight>
                  <a:srgbClr val="FFFFFF"/>
                </a:highlight>
                <a:latin typeface="Courier New"/>
                <a:ea typeface="Courier New"/>
                <a:cs typeface="Courier New"/>
                <a:sym typeface="Courier New"/>
              </a:rPr>
              <a:t>I have a set of images, which are quite large in size (1000x1000), and as such do not easily fit into memory. I'd like to compress these images, such that little information is missing. I am looking to use a CNN for a reinforcement learning task which involves a lot of very small objects which may disappear when downsampling…</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en" sz="1050">
                <a:solidFill>
                  <a:srgbClr val="212121"/>
                </a:solidFill>
                <a:highlight>
                  <a:srgbClr val="FFFFFF"/>
                </a:highlight>
                <a:latin typeface="Courier New"/>
                <a:ea typeface="Courier New"/>
                <a:cs typeface="Courier New"/>
                <a:sym typeface="Courier New"/>
              </a:rPr>
              <a:t>deep-learning convolutional-neural-networks</a:t>
            </a:r>
            <a:endParaRPr i="1">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Methods: </a:t>
            </a:r>
            <a:r>
              <a:rPr i="1" lang="en"/>
              <a:t>n</a:t>
            </a:r>
            <a:r>
              <a:rPr lang="en"/>
              <a:t>-Most </a:t>
            </a:r>
            <a:r>
              <a:rPr lang="en"/>
              <a:t>Likely </a:t>
            </a:r>
            <a:r>
              <a:rPr lang="en"/>
              <a:t>Tags</a:t>
            </a:r>
            <a:endParaRPr/>
          </a:p>
        </p:txBody>
      </p:sp>
      <p:sp>
        <p:nvSpPr>
          <p:cNvPr id="310" name="Google Shape;31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prediction method will output the top </a:t>
            </a:r>
            <a:r>
              <a:rPr i="1" lang="en"/>
              <a:t>n</a:t>
            </a:r>
            <a:r>
              <a:rPr lang="en"/>
              <a:t> number of tags that have the highest probability values as the predictions</a:t>
            </a:r>
            <a:endParaRPr/>
          </a:p>
          <a:p>
            <a:pPr indent="0" lvl="0" marL="0" rtl="0" algn="l">
              <a:spcBef>
                <a:spcPts val="1600"/>
              </a:spcBef>
              <a:spcAft>
                <a:spcPts val="1600"/>
              </a:spcAft>
              <a:buNone/>
            </a:pPr>
            <a:r>
              <a:rPr lang="en"/>
              <a:t>In our instance, we chose the number to be 10:</a:t>
            </a:r>
            <a:endParaRPr/>
          </a:p>
        </p:txBody>
      </p:sp>
      <p:pic>
        <p:nvPicPr>
          <p:cNvPr id="311" name="Google Shape;311;p40"/>
          <p:cNvPicPr preferRelativeResize="0"/>
          <p:nvPr/>
        </p:nvPicPr>
        <p:blipFill>
          <a:blip r:embed="rId3">
            <a:alphaModFix/>
          </a:blip>
          <a:stretch>
            <a:fillRect/>
          </a:stretch>
        </p:blipFill>
        <p:spPr>
          <a:xfrm>
            <a:off x="1779314" y="2487875"/>
            <a:ext cx="5585372" cy="235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Tag Annotator: Input Tags by User</a:t>
            </a:r>
            <a:endParaRPr/>
          </a:p>
        </p:txBody>
      </p:sp>
      <p:sp>
        <p:nvSpPr>
          <p:cNvPr id="317" name="Google Shape;317;p41"/>
          <p:cNvSpPr txBox="1"/>
          <p:nvPr>
            <p:ph idx="1" type="body"/>
          </p:nvPr>
        </p:nvSpPr>
        <p:spPr>
          <a:xfrm>
            <a:off x="311700" y="1152475"/>
            <a:ext cx="8520600" cy="17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are given the top 10 predicted tags for their input post, they can then select the tags they think are relevant</a:t>
            </a:r>
            <a:endParaRPr/>
          </a:p>
          <a:p>
            <a:pPr indent="0" lvl="0" marL="0" rtl="0" algn="l">
              <a:spcBef>
                <a:spcPts val="1600"/>
              </a:spcBef>
              <a:spcAft>
                <a:spcPts val="1600"/>
              </a:spcAft>
              <a:buNone/>
            </a:pPr>
            <a:r>
              <a:rPr lang="en"/>
              <a:t>The data and tags given by the user is then added to the dataset for further active learning and improvement of the tag predictor</a:t>
            </a:r>
            <a:endParaRPr/>
          </a:p>
        </p:txBody>
      </p:sp>
      <p:pic>
        <p:nvPicPr>
          <p:cNvPr id="318" name="Google Shape;318;p41"/>
          <p:cNvPicPr preferRelativeResize="0"/>
          <p:nvPr/>
        </p:nvPicPr>
        <p:blipFill rotWithShape="1">
          <a:blip r:embed="rId3">
            <a:alphaModFix/>
          </a:blip>
          <a:srcRect b="50864" l="0" r="0" t="0"/>
          <a:stretch/>
        </p:blipFill>
        <p:spPr>
          <a:xfrm>
            <a:off x="25025" y="3971948"/>
            <a:ext cx="9144000" cy="822125"/>
          </a:xfrm>
          <a:prstGeom prst="rect">
            <a:avLst/>
          </a:prstGeom>
          <a:noFill/>
          <a:ln>
            <a:noFill/>
          </a:ln>
        </p:spPr>
      </p:pic>
      <p:sp>
        <p:nvSpPr>
          <p:cNvPr id="319" name="Google Shape;319;p41"/>
          <p:cNvSpPr txBox="1"/>
          <p:nvPr/>
        </p:nvSpPr>
        <p:spPr>
          <a:xfrm>
            <a:off x="589950" y="2753450"/>
            <a:ext cx="7964100" cy="21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212121"/>
                </a:solidFill>
                <a:highlight>
                  <a:srgbClr val="FFFFFF"/>
                </a:highlight>
                <a:latin typeface="Courier New"/>
                <a:ea typeface="Courier New"/>
                <a:cs typeface="Courier New"/>
                <a:sym typeface="Courier New"/>
              </a:rPr>
              <a:t>“How to handle Tokenized text content which is given in number?</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en" sz="1050">
                <a:solidFill>
                  <a:srgbClr val="212121"/>
                </a:solidFill>
                <a:highlight>
                  <a:srgbClr val="FFFFFF"/>
                </a:highlight>
                <a:latin typeface="Courier New"/>
                <a:ea typeface="Courier New"/>
                <a:cs typeface="Courier New"/>
                <a:sym typeface="Courier New"/>
              </a:rPr>
              <a:t>i have one data set of customer review, but the text data is given is tokenized text number. I am unable to proceed thinking about how to proceed?  As I am encountering such data set the first time, so just need guide how to proceed. Well, in general case, machines do not understand the text, but they understand the numbers. Thus, we always tokenize the text followed by converting them to some form of numbers…”</a:t>
            </a:r>
            <a:endParaRPr i="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t/>
            </a:r>
            <a:endParaRPr sz="1100">
              <a:solidFill>
                <a:schemeClr val="dk2"/>
              </a:solidFill>
            </a:endParaRPr>
          </a:p>
          <a:p>
            <a:pPr indent="0" lvl="0" marL="0" rtl="0" algn="l">
              <a:spcBef>
                <a:spcPts val="0"/>
              </a:spcBef>
              <a:spcAft>
                <a:spcPts val="0"/>
              </a:spcAft>
              <a:buClr>
                <a:schemeClr val="dk2"/>
              </a:buClr>
              <a:buSzPts val="1100"/>
              <a:buFont typeface="Arial"/>
              <a:buNone/>
            </a:pPr>
            <a:r>
              <a:t/>
            </a:r>
            <a:endParaRPr sz="10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11700" y="-106400"/>
            <a:ext cx="8520600" cy="11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rgbClr val="000000"/>
                </a:solidFill>
              </a:rPr>
              <a:t>Team Introduction</a:t>
            </a:r>
            <a:endParaRPr sz="2600">
              <a:solidFill>
                <a:srgbClr val="000000"/>
              </a:solidFill>
            </a:endParaRPr>
          </a:p>
        </p:txBody>
      </p:sp>
      <p:pic>
        <p:nvPicPr>
          <p:cNvPr id="71" name="Google Shape;71;p15"/>
          <p:cNvPicPr preferRelativeResize="0"/>
          <p:nvPr/>
        </p:nvPicPr>
        <p:blipFill>
          <a:blip r:embed="rId3">
            <a:alphaModFix/>
          </a:blip>
          <a:stretch>
            <a:fillRect/>
          </a:stretch>
        </p:blipFill>
        <p:spPr>
          <a:xfrm>
            <a:off x="5310525" y="1125240"/>
            <a:ext cx="954900" cy="1453110"/>
          </a:xfrm>
          <a:prstGeom prst="rect">
            <a:avLst/>
          </a:prstGeom>
          <a:noFill/>
          <a:ln cap="flat" cmpd="sng" w="28575">
            <a:solidFill>
              <a:srgbClr val="666666"/>
            </a:solidFill>
            <a:prstDash val="solid"/>
            <a:round/>
            <a:headEnd len="sm" w="sm" type="none"/>
            <a:tailEnd len="sm" w="sm" type="none"/>
          </a:ln>
        </p:spPr>
      </p:pic>
      <p:pic>
        <p:nvPicPr>
          <p:cNvPr id="72" name="Google Shape;72;p15"/>
          <p:cNvPicPr preferRelativeResize="0"/>
          <p:nvPr/>
        </p:nvPicPr>
        <p:blipFill>
          <a:blip r:embed="rId4">
            <a:alphaModFix/>
          </a:blip>
          <a:stretch>
            <a:fillRect/>
          </a:stretch>
        </p:blipFill>
        <p:spPr>
          <a:xfrm>
            <a:off x="817458" y="1125250"/>
            <a:ext cx="1326566" cy="1453100"/>
          </a:xfrm>
          <a:prstGeom prst="rect">
            <a:avLst/>
          </a:prstGeom>
          <a:noFill/>
          <a:ln cap="flat" cmpd="sng" w="28575">
            <a:solidFill>
              <a:srgbClr val="666666"/>
            </a:solidFill>
            <a:prstDash val="solid"/>
            <a:round/>
            <a:headEnd len="sm" w="sm" type="none"/>
            <a:tailEnd len="sm" w="sm" type="none"/>
          </a:ln>
        </p:spPr>
      </p:pic>
      <p:pic>
        <p:nvPicPr>
          <p:cNvPr id="73" name="Google Shape;73;p15"/>
          <p:cNvPicPr preferRelativeResize="0"/>
          <p:nvPr/>
        </p:nvPicPr>
        <p:blipFill>
          <a:blip r:embed="rId5">
            <a:alphaModFix/>
          </a:blip>
          <a:stretch>
            <a:fillRect/>
          </a:stretch>
        </p:blipFill>
        <p:spPr>
          <a:xfrm>
            <a:off x="6265425" y="2912725"/>
            <a:ext cx="954901" cy="1182351"/>
          </a:xfrm>
          <a:prstGeom prst="rect">
            <a:avLst/>
          </a:prstGeom>
          <a:noFill/>
          <a:ln cap="flat" cmpd="sng" w="28575">
            <a:solidFill>
              <a:srgbClr val="666666"/>
            </a:solidFill>
            <a:prstDash val="solid"/>
            <a:round/>
            <a:headEnd len="sm" w="sm" type="none"/>
            <a:tailEnd len="sm" w="sm" type="none"/>
          </a:ln>
        </p:spPr>
      </p:pic>
      <p:pic>
        <p:nvPicPr>
          <p:cNvPr id="74" name="Google Shape;74;p15"/>
          <p:cNvPicPr preferRelativeResize="0"/>
          <p:nvPr/>
        </p:nvPicPr>
        <p:blipFill>
          <a:blip r:embed="rId6">
            <a:alphaModFix/>
          </a:blip>
          <a:stretch>
            <a:fillRect/>
          </a:stretch>
        </p:blipFill>
        <p:spPr>
          <a:xfrm>
            <a:off x="7805474" y="2912725"/>
            <a:ext cx="730052" cy="1182350"/>
          </a:xfrm>
          <a:prstGeom prst="rect">
            <a:avLst/>
          </a:prstGeom>
          <a:noFill/>
          <a:ln cap="flat" cmpd="sng" w="28575">
            <a:solidFill>
              <a:srgbClr val="666666"/>
            </a:solidFill>
            <a:prstDash val="solid"/>
            <a:round/>
            <a:headEnd len="sm" w="sm" type="none"/>
            <a:tailEnd len="sm" w="sm" type="none"/>
          </a:ln>
        </p:spPr>
      </p:pic>
      <p:pic>
        <p:nvPicPr>
          <p:cNvPr id="75" name="Google Shape;75;p15"/>
          <p:cNvPicPr preferRelativeResize="0"/>
          <p:nvPr/>
        </p:nvPicPr>
        <p:blipFill>
          <a:blip r:embed="rId7">
            <a:alphaModFix/>
          </a:blip>
          <a:stretch>
            <a:fillRect/>
          </a:stretch>
        </p:blipFill>
        <p:spPr>
          <a:xfrm>
            <a:off x="652554" y="2912725"/>
            <a:ext cx="891325" cy="1182350"/>
          </a:xfrm>
          <a:prstGeom prst="rect">
            <a:avLst/>
          </a:prstGeom>
          <a:noFill/>
          <a:ln cap="flat" cmpd="sng" w="28575">
            <a:solidFill>
              <a:srgbClr val="666666"/>
            </a:solidFill>
            <a:prstDash val="solid"/>
            <a:round/>
            <a:headEnd len="sm" w="sm" type="none"/>
            <a:tailEnd len="sm" w="sm" type="none"/>
          </a:ln>
        </p:spPr>
      </p:pic>
      <p:pic>
        <p:nvPicPr>
          <p:cNvPr id="76" name="Google Shape;76;p15"/>
          <p:cNvPicPr preferRelativeResize="0"/>
          <p:nvPr/>
        </p:nvPicPr>
        <p:blipFill>
          <a:blip r:embed="rId8">
            <a:alphaModFix/>
          </a:blip>
          <a:stretch>
            <a:fillRect/>
          </a:stretch>
        </p:blipFill>
        <p:spPr>
          <a:xfrm>
            <a:off x="4272425" y="2893950"/>
            <a:ext cx="1219900" cy="1219900"/>
          </a:xfrm>
          <a:prstGeom prst="rect">
            <a:avLst/>
          </a:prstGeom>
          <a:noFill/>
          <a:ln cap="flat" cmpd="sng" w="28575">
            <a:solidFill>
              <a:srgbClr val="666666"/>
            </a:solidFill>
            <a:prstDash val="solid"/>
            <a:round/>
            <a:headEnd len="sm" w="sm" type="none"/>
            <a:tailEnd len="sm" w="sm" type="none"/>
          </a:ln>
        </p:spPr>
      </p:pic>
      <p:pic>
        <p:nvPicPr>
          <p:cNvPr id="77" name="Google Shape;77;p15"/>
          <p:cNvPicPr preferRelativeResize="0"/>
          <p:nvPr/>
        </p:nvPicPr>
        <p:blipFill>
          <a:blip r:embed="rId9">
            <a:alphaModFix/>
          </a:blip>
          <a:stretch>
            <a:fillRect/>
          </a:stretch>
        </p:blipFill>
        <p:spPr>
          <a:xfrm>
            <a:off x="2316975" y="2912725"/>
            <a:ext cx="1182350" cy="1182350"/>
          </a:xfrm>
          <a:prstGeom prst="rect">
            <a:avLst/>
          </a:prstGeom>
          <a:noFill/>
          <a:ln cap="flat" cmpd="sng" w="28575">
            <a:solidFill>
              <a:srgbClr val="666666"/>
            </a:solidFill>
            <a:prstDash val="solid"/>
            <a:round/>
            <a:headEnd len="sm" w="sm" type="none"/>
            <a:tailEnd len="sm" w="sm" type="none"/>
          </a:ln>
        </p:spPr>
      </p:pic>
      <p:sp>
        <p:nvSpPr>
          <p:cNvPr id="78" name="Google Shape;78;p15"/>
          <p:cNvSpPr txBox="1"/>
          <p:nvPr/>
        </p:nvSpPr>
        <p:spPr>
          <a:xfrm>
            <a:off x="2249150" y="1125250"/>
            <a:ext cx="28686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Name: </a:t>
            </a:r>
            <a:r>
              <a:rPr lang="en" sz="1200"/>
              <a:t>Saad Tariq</a:t>
            </a:r>
            <a:endParaRPr sz="1200"/>
          </a:p>
          <a:p>
            <a:pPr indent="0" lvl="0" marL="0" rtl="0" algn="l">
              <a:spcBef>
                <a:spcPts val="0"/>
              </a:spcBef>
              <a:spcAft>
                <a:spcPts val="0"/>
              </a:spcAft>
              <a:buNone/>
            </a:pPr>
            <a:r>
              <a:rPr lang="en" sz="1200"/>
              <a:t>Title: Project | Product lead</a:t>
            </a:r>
            <a:endParaRPr sz="1200"/>
          </a:p>
          <a:p>
            <a:pPr indent="0" lvl="0" marL="0" rtl="0" algn="l">
              <a:spcBef>
                <a:spcPts val="0"/>
              </a:spcBef>
              <a:spcAft>
                <a:spcPts val="0"/>
              </a:spcAft>
              <a:buNone/>
            </a:pPr>
            <a:r>
              <a:rPr lang="en" sz="1200"/>
              <a:t>Education: M.S. Industrial Engineering</a:t>
            </a:r>
            <a:endParaRPr sz="1200"/>
          </a:p>
          <a:p>
            <a:pPr indent="0" lvl="0" marL="0" rtl="0" algn="l">
              <a:spcBef>
                <a:spcPts val="0"/>
              </a:spcBef>
              <a:spcAft>
                <a:spcPts val="0"/>
              </a:spcAft>
              <a:buNone/>
            </a:pPr>
            <a:r>
              <a:rPr lang="en" sz="1200"/>
              <a:t>School: New York University</a:t>
            </a:r>
            <a:endParaRPr sz="1200"/>
          </a:p>
        </p:txBody>
      </p:sp>
      <p:sp>
        <p:nvSpPr>
          <p:cNvPr id="79" name="Google Shape;79;p15"/>
          <p:cNvSpPr txBox="1"/>
          <p:nvPr/>
        </p:nvSpPr>
        <p:spPr>
          <a:xfrm>
            <a:off x="6318350" y="1125250"/>
            <a:ext cx="34767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Name: Soumya Goswami</a:t>
            </a:r>
            <a:endParaRPr sz="1200"/>
          </a:p>
          <a:p>
            <a:pPr indent="0" lvl="0" marL="0" rtl="0" algn="l">
              <a:spcBef>
                <a:spcPts val="0"/>
              </a:spcBef>
              <a:spcAft>
                <a:spcPts val="0"/>
              </a:spcAft>
              <a:buNone/>
            </a:pPr>
            <a:r>
              <a:rPr lang="en" sz="1200"/>
              <a:t>Title: Technical Lead</a:t>
            </a:r>
            <a:endParaRPr sz="1200"/>
          </a:p>
          <a:p>
            <a:pPr indent="0" lvl="0" marL="0" rtl="0" algn="l">
              <a:spcBef>
                <a:spcPts val="0"/>
              </a:spcBef>
              <a:spcAft>
                <a:spcPts val="0"/>
              </a:spcAft>
              <a:buNone/>
            </a:pPr>
            <a:r>
              <a:rPr lang="en" sz="1200"/>
              <a:t>Education: PhD ECE,</a:t>
            </a:r>
            <a:endParaRPr sz="1200"/>
          </a:p>
          <a:p>
            <a:pPr indent="0" lvl="0" marL="0" rtl="0" algn="l">
              <a:spcBef>
                <a:spcPts val="0"/>
              </a:spcBef>
              <a:spcAft>
                <a:spcPts val="0"/>
              </a:spcAft>
              <a:buNone/>
            </a:pPr>
            <a:r>
              <a:rPr lang="en" sz="1200"/>
              <a:t>                  M.S. Data Science</a:t>
            </a:r>
            <a:endParaRPr sz="1200"/>
          </a:p>
          <a:p>
            <a:pPr indent="0" lvl="0" marL="0" rtl="0" algn="l">
              <a:spcBef>
                <a:spcPts val="0"/>
              </a:spcBef>
              <a:spcAft>
                <a:spcPts val="0"/>
              </a:spcAft>
              <a:buNone/>
            </a:pPr>
            <a:r>
              <a:rPr lang="en" sz="1200"/>
              <a:t>School:  University of Rochester</a:t>
            </a:r>
            <a:endParaRPr sz="1200"/>
          </a:p>
        </p:txBody>
      </p:sp>
      <p:sp>
        <p:nvSpPr>
          <p:cNvPr id="80" name="Google Shape;80;p15"/>
          <p:cNvSpPr txBox="1"/>
          <p:nvPr/>
        </p:nvSpPr>
        <p:spPr>
          <a:xfrm>
            <a:off x="546075" y="4113850"/>
            <a:ext cx="17709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Name: Sai Likith</a:t>
            </a:r>
            <a:endParaRPr sz="800">
              <a:solidFill>
                <a:srgbClr val="FFFFFF"/>
              </a:solidFill>
            </a:endParaRPr>
          </a:p>
          <a:p>
            <a:pPr indent="0" lvl="0" marL="0" rtl="0" algn="l">
              <a:spcBef>
                <a:spcPts val="0"/>
              </a:spcBef>
              <a:spcAft>
                <a:spcPts val="0"/>
              </a:spcAft>
              <a:buNone/>
            </a:pPr>
            <a:r>
              <a:rPr lang="en" sz="800">
                <a:solidFill>
                  <a:srgbClr val="FFFFFF"/>
                </a:solidFill>
              </a:rPr>
              <a:t>Title: Participant</a:t>
            </a:r>
            <a:endParaRPr sz="800">
              <a:solidFill>
                <a:srgbClr val="FFFFFF"/>
              </a:solidFill>
            </a:endParaRPr>
          </a:p>
          <a:p>
            <a:pPr indent="0" lvl="0" marL="0" rtl="0" algn="l">
              <a:spcBef>
                <a:spcPts val="0"/>
              </a:spcBef>
              <a:spcAft>
                <a:spcPts val="0"/>
              </a:spcAft>
              <a:buNone/>
            </a:pPr>
            <a:r>
              <a:rPr lang="en" sz="800">
                <a:solidFill>
                  <a:srgbClr val="FFFFFF"/>
                </a:solidFill>
              </a:rPr>
              <a:t>Education: M.S. Computer science</a:t>
            </a:r>
            <a:endParaRPr sz="800">
              <a:solidFill>
                <a:srgbClr val="FFFFFF"/>
              </a:solidFill>
            </a:endParaRPr>
          </a:p>
          <a:p>
            <a:pPr indent="0" lvl="0" marL="0" rtl="0" algn="l">
              <a:spcBef>
                <a:spcPts val="0"/>
              </a:spcBef>
              <a:spcAft>
                <a:spcPts val="0"/>
              </a:spcAft>
              <a:buNone/>
            </a:pPr>
            <a:r>
              <a:rPr lang="en" sz="800">
                <a:solidFill>
                  <a:srgbClr val="FFFFFF"/>
                </a:solidFill>
              </a:rPr>
              <a:t>School: New York University</a:t>
            </a:r>
            <a:endParaRPr sz="800">
              <a:solidFill>
                <a:srgbClr val="FFFFFF"/>
              </a:solidFill>
            </a:endParaRPr>
          </a:p>
        </p:txBody>
      </p:sp>
      <p:sp>
        <p:nvSpPr>
          <p:cNvPr id="81" name="Google Shape;81;p15"/>
          <p:cNvSpPr txBox="1"/>
          <p:nvPr/>
        </p:nvSpPr>
        <p:spPr>
          <a:xfrm>
            <a:off x="2249150" y="4113850"/>
            <a:ext cx="17709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Name: Shalini Kumari</a:t>
            </a:r>
            <a:endParaRPr sz="800">
              <a:solidFill>
                <a:srgbClr val="FFFFFF"/>
              </a:solidFill>
            </a:endParaRPr>
          </a:p>
          <a:p>
            <a:pPr indent="0" lvl="0" marL="0" rtl="0" algn="l">
              <a:spcBef>
                <a:spcPts val="0"/>
              </a:spcBef>
              <a:spcAft>
                <a:spcPts val="0"/>
              </a:spcAft>
              <a:buNone/>
            </a:pPr>
            <a:r>
              <a:rPr lang="en" sz="800">
                <a:solidFill>
                  <a:srgbClr val="FFFFFF"/>
                </a:solidFill>
              </a:rPr>
              <a:t>Title: Participant</a:t>
            </a:r>
            <a:endParaRPr sz="800">
              <a:solidFill>
                <a:srgbClr val="FFFFFF"/>
              </a:solidFill>
            </a:endParaRPr>
          </a:p>
          <a:p>
            <a:pPr indent="0" lvl="0" marL="0" rtl="0" algn="l">
              <a:spcBef>
                <a:spcPts val="0"/>
              </a:spcBef>
              <a:spcAft>
                <a:spcPts val="0"/>
              </a:spcAft>
              <a:buNone/>
            </a:pPr>
            <a:r>
              <a:rPr lang="en" sz="800">
                <a:solidFill>
                  <a:srgbClr val="FFFFFF"/>
                </a:solidFill>
              </a:rPr>
              <a:t>Education: B.S. Computer science</a:t>
            </a:r>
            <a:endParaRPr sz="800">
              <a:solidFill>
                <a:srgbClr val="FFFFFF"/>
              </a:solidFill>
            </a:endParaRPr>
          </a:p>
          <a:p>
            <a:pPr indent="0" lvl="0" marL="0" rtl="0" algn="l">
              <a:spcBef>
                <a:spcPts val="0"/>
              </a:spcBef>
              <a:spcAft>
                <a:spcPts val="0"/>
              </a:spcAft>
              <a:buNone/>
            </a:pPr>
            <a:r>
              <a:rPr lang="en" sz="800">
                <a:solidFill>
                  <a:srgbClr val="FFFFFF"/>
                </a:solidFill>
              </a:rPr>
              <a:t>School: GLA University, India</a:t>
            </a:r>
            <a:endParaRPr sz="800">
              <a:solidFill>
                <a:srgbClr val="FFFFFF"/>
              </a:solidFill>
            </a:endParaRPr>
          </a:p>
        </p:txBody>
      </p:sp>
      <p:sp>
        <p:nvSpPr>
          <p:cNvPr id="82" name="Google Shape;82;p15"/>
          <p:cNvSpPr txBox="1"/>
          <p:nvPr/>
        </p:nvSpPr>
        <p:spPr>
          <a:xfrm>
            <a:off x="4175775" y="4113850"/>
            <a:ext cx="17709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Name: Hui Wen Goh</a:t>
            </a:r>
            <a:endParaRPr sz="800">
              <a:solidFill>
                <a:srgbClr val="FFFFFF"/>
              </a:solidFill>
            </a:endParaRPr>
          </a:p>
          <a:p>
            <a:pPr indent="0" lvl="0" marL="0" rtl="0" algn="l">
              <a:spcBef>
                <a:spcPts val="0"/>
              </a:spcBef>
              <a:spcAft>
                <a:spcPts val="0"/>
              </a:spcAft>
              <a:buNone/>
            </a:pPr>
            <a:r>
              <a:rPr lang="en" sz="800">
                <a:solidFill>
                  <a:srgbClr val="FFFFFF"/>
                </a:solidFill>
              </a:rPr>
              <a:t>Title: Participant</a:t>
            </a:r>
            <a:endParaRPr sz="800">
              <a:solidFill>
                <a:srgbClr val="FFFFFF"/>
              </a:solidFill>
            </a:endParaRPr>
          </a:p>
          <a:p>
            <a:pPr indent="0" lvl="0" marL="0" rtl="0" algn="l">
              <a:spcBef>
                <a:spcPts val="0"/>
              </a:spcBef>
              <a:spcAft>
                <a:spcPts val="0"/>
              </a:spcAft>
              <a:buNone/>
            </a:pPr>
            <a:r>
              <a:rPr lang="en" sz="800">
                <a:solidFill>
                  <a:srgbClr val="FFFFFF"/>
                </a:solidFill>
              </a:rPr>
              <a:t>Education: B.S. Mathematics</a:t>
            </a:r>
            <a:endParaRPr sz="800">
              <a:solidFill>
                <a:srgbClr val="FFFFFF"/>
              </a:solidFill>
            </a:endParaRPr>
          </a:p>
          <a:p>
            <a:pPr indent="0" lvl="0" marL="0" rtl="0" algn="l">
              <a:spcBef>
                <a:spcPts val="0"/>
              </a:spcBef>
              <a:spcAft>
                <a:spcPts val="0"/>
              </a:spcAft>
              <a:buNone/>
            </a:pPr>
            <a:r>
              <a:rPr lang="en" sz="800">
                <a:solidFill>
                  <a:srgbClr val="FFFFFF"/>
                </a:solidFill>
              </a:rPr>
              <a:t>School: New York University</a:t>
            </a:r>
            <a:endParaRPr sz="800">
              <a:solidFill>
                <a:srgbClr val="FFFFFF"/>
              </a:solidFill>
            </a:endParaRPr>
          </a:p>
        </p:txBody>
      </p:sp>
      <p:sp>
        <p:nvSpPr>
          <p:cNvPr id="83" name="Google Shape;83;p15"/>
          <p:cNvSpPr txBox="1"/>
          <p:nvPr/>
        </p:nvSpPr>
        <p:spPr>
          <a:xfrm>
            <a:off x="6034575" y="4113850"/>
            <a:ext cx="17709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Name: Saad Ahmad</a:t>
            </a:r>
            <a:endParaRPr sz="800">
              <a:solidFill>
                <a:srgbClr val="FFFFFF"/>
              </a:solidFill>
            </a:endParaRPr>
          </a:p>
          <a:p>
            <a:pPr indent="0" lvl="0" marL="0" rtl="0" algn="l">
              <a:spcBef>
                <a:spcPts val="0"/>
              </a:spcBef>
              <a:spcAft>
                <a:spcPts val="0"/>
              </a:spcAft>
              <a:buNone/>
            </a:pPr>
            <a:r>
              <a:rPr lang="en" sz="800">
                <a:solidFill>
                  <a:srgbClr val="FFFFFF"/>
                </a:solidFill>
              </a:rPr>
              <a:t>Title: Participant</a:t>
            </a:r>
            <a:endParaRPr sz="800">
              <a:solidFill>
                <a:srgbClr val="FFFFFF"/>
              </a:solidFill>
            </a:endParaRPr>
          </a:p>
          <a:p>
            <a:pPr indent="0" lvl="0" marL="0" rtl="0" algn="l">
              <a:spcBef>
                <a:spcPts val="0"/>
              </a:spcBef>
              <a:spcAft>
                <a:spcPts val="0"/>
              </a:spcAft>
              <a:buNone/>
            </a:pPr>
            <a:r>
              <a:rPr lang="en" sz="800">
                <a:solidFill>
                  <a:srgbClr val="FFFFFF"/>
                </a:solidFill>
              </a:rPr>
              <a:t>Education: B.S. Computer Science, </a:t>
            </a:r>
            <a:r>
              <a:rPr lang="en" sz="800">
                <a:solidFill>
                  <a:schemeClr val="lt1"/>
                </a:solidFill>
              </a:rPr>
              <a:t>B.S. Business Marketing</a:t>
            </a:r>
            <a:endParaRPr sz="800">
              <a:solidFill>
                <a:srgbClr val="FFFFFF"/>
              </a:solidFill>
            </a:endParaRPr>
          </a:p>
          <a:p>
            <a:pPr indent="0" lvl="0" marL="0" rtl="0" algn="l">
              <a:spcBef>
                <a:spcPts val="0"/>
              </a:spcBef>
              <a:spcAft>
                <a:spcPts val="0"/>
              </a:spcAft>
              <a:buNone/>
            </a:pPr>
            <a:r>
              <a:rPr lang="en" sz="800">
                <a:solidFill>
                  <a:srgbClr val="FFFFFF"/>
                </a:solidFill>
              </a:rPr>
              <a:t>School: University of Rochester</a:t>
            </a:r>
            <a:endParaRPr sz="800">
              <a:solidFill>
                <a:srgbClr val="FFFFFF"/>
              </a:solidFill>
            </a:endParaRPr>
          </a:p>
        </p:txBody>
      </p:sp>
      <p:sp>
        <p:nvSpPr>
          <p:cNvPr id="84" name="Google Shape;84;p15"/>
          <p:cNvSpPr txBox="1"/>
          <p:nvPr/>
        </p:nvSpPr>
        <p:spPr>
          <a:xfrm>
            <a:off x="7742750" y="4113850"/>
            <a:ext cx="14673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Name: Karandeep Kawatra</a:t>
            </a:r>
            <a:endParaRPr sz="800">
              <a:solidFill>
                <a:srgbClr val="FFFFFF"/>
              </a:solidFill>
            </a:endParaRPr>
          </a:p>
          <a:p>
            <a:pPr indent="0" lvl="0" marL="0" rtl="0" algn="l">
              <a:spcBef>
                <a:spcPts val="0"/>
              </a:spcBef>
              <a:spcAft>
                <a:spcPts val="0"/>
              </a:spcAft>
              <a:buNone/>
            </a:pPr>
            <a:r>
              <a:rPr lang="en" sz="800">
                <a:solidFill>
                  <a:srgbClr val="FFFFFF"/>
                </a:solidFill>
              </a:rPr>
              <a:t>Title: Participant</a:t>
            </a:r>
            <a:endParaRPr sz="800">
              <a:solidFill>
                <a:srgbClr val="FFFFFF"/>
              </a:solidFill>
            </a:endParaRPr>
          </a:p>
          <a:p>
            <a:pPr indent="0" lvl="0" marL="0" rtl="0" algn="l">
              <a:spcBef>
                <a:spcPts val="0"/>
              </a:spcBef>
              <a:spcAft>
                <a:spcPts val="0"/>
              </a:spcAft>
              <a:buNone/>
            </a:pPr>
            <a:r>
              <a:rPr lang="en" sz="800">
                <a:solidFill>
                  <a:srgbClr val="FFFFFF"/>
                </a:solidFill>
              </a:rPr>
              <a:t>Education: High School Senior</a:t>
            </a:r>
            <a:endParaRPr sz="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ctrTitle"/>
          </p:nvPr>
        </p:nvSpPr>
        <p:spPr>
          <a:xfrm>
            <a:off x="72900" y="1098150"/>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Active Learning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learning + Implementation</a:t>
            </a:r>
            <a:endParaRPr/>
          </a:p>
        </p:txBody>
      </p:sp>
      <p:sp>
        <p:nvSpPr>
          <p:cNvPr id="330" name="Google Shape;33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first stage, incoming text data is preprocessed using the </a:t>
            </a:r>
            <a:r>
              <a:rPr lang="en"/>
              <a:t>original</a:t>
            </a:r>
            <a:r>
              <a:rPr lang="en"/>
              <a:t> preprocessing function.</a:t>
            </a:r>
            <a:endParaRPr/>
          </a:p>
          <a:p>
            <a:pPr indent="-342900" lvl="0" marL="457200" rtl="0" algn="l">
              <a:spcBef>
                <a:spcPts val="0"/>
              </a:spcBef>
              <a:spcAft>
                <a:spcPts val="0"/>
              </a:spcAft>
              <a:buSzPts val="1800"/>
              <a:buChar char="●"/>
            </a:pPr>
            <a:r>
              <a:rPr lang="en"/>
              <a:t>User specified parameter sets the threshold value for the number of new data points required for retraining.</a:t>
            </a:r>
            <a:endParaRPr/>
          </a:p>
          <a:p>
            <a:pPr indent="-342900" lvl="0" marL="457200" rtl="0" algn="l">
              <a:spcBef>
                <a:spcPts val="0"/>
              </a:spcBef>
              <a:spcAft>
                <a:spcPts val="0"/>
              </a:spcAft>
              <a:buSzPts val="1800"/>
              <a:buChar char="●"/>
            </a:pPr>
            <a:r>
              <a:rPr lang="en"/>
              <a:t>Training set is modified with the addition of new data and model is retrained.</a:t>
            </a:r>
            <a:endParaRPr/>
          </a:p>
          <a:p>
            <a:pPr indent="-342900" lvl="0" marL="457200" rtl="0" algn="l">
              <a:spcBef>
                <a:spcPts val="0"/>
              </a:spcBef>
              <a:spcAft>
                <a:spcPts val="0"/>
              </a:spcAft>
              <a:buSzPts val="1800"/>
              <a:buChar char="●"/>
            </a:pPr>
            <a:r>
              <a:rPr lang="en"/>
              <a:t>Model retraining on new data from STEM-Away forum improved model accuracy.</a:t>
            </a:r>
            <a:endParaRPr/>
          </a:p>
        </p:txBody>
      </p:sp>
      <p:pic>
        <p:nvPicPr>
          <p:cNvPr id="331" name="Google Shape;331;p43"/>
          <p:cNvPicPr preferRelativeResize="0"/>
          <p:nvPr/>
        </p:nvPicPr>
        <p:blipFill>
          <a:blip r:embed="rId3">
            <a:alphaModFix/>
          </a:blip>
          <a:stretch>
            <a:fillRect/>
          </a:stretch>
        </p:blipFill>
        <p:spPr>
          <a:xfrm>
            <a:off x="2543000" y="3362499"/>
            <a:ext cx="3877225" cy="1623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Accuracy Visualization</a:t>
            </a:r>
            <a:endParaRPr/>
          </a:p>
        </p:txBody>
      </p:sp>
      <p:pic>
        <p:nvPicPr>
          <p:cNvPr id="337" name="Google Shape;337;p44"/>
          <p:cNvPicPr preferRelativeResize="0"/>
          <p:nvPr/>
        </p:nvPicPr>
        <p:blipFill>
          <a:blip r:embed="rId3">
            <a:alphaModFix/>
          </a:blip>
          <a:stretch>
            <a:fillRect/>
          </a:stretch>
        </p:blipFill>
        <p:spPr>
          <a:xfrm>
            <a:off x="311708" y="1281125"/>
            <a:ext cx="4502239" cy="2851150"/>
          </a:xfrm>
          <a:prstGeom prst="rect">
            <a:avLst/>
          </a:prstGeom>
          <a:noFill/>
          <a:ln>
            <a:noFill/>
          </a:ln>
        </p:spPr>
      </p:pic>
      <p:pic>
        <p:nvPicPr>
          <p:cNvPr id="338" name="Google Shape;338;p44"/>
          <p:cNvPicPr preferRelativeResize="0"/>
          <p:nvPr/>
        </p:nvPicPr>
        <p:blipFill>
          <a:blip r:embed="rId4">
            <a:alphaModFix/>
          </a:blip>
          <a:stretch>
            <a:fillRect/>
          </a:stretch>
        </p:blipFill>
        <p:spPr>
          <a:xfrm>
            <a:off x="4653025" y="1166275"/>
            <a:ext cx="4753786" cy="2662400"/>
          </a:xfrm>
          <a:prstGeom prst="rect">
            <a:avLst/>
          </a:prstGeom>
          <a:noFill/>
          <a:ln>
            <a:noFill/>
          </a:ln>
        </p:spPr>
      </p:pic>
      <p:sp>
        <p:nvSpPr>
          <p:cNvPr id="339" name="Google Shape;339;p44"/>
          <p:cNvSpPr txBox="1"/>
          <p:nvPr/>
        </p:nvSpPr>
        <p:spPr>
          <a:xfrm>
            <a:off x="5935850" y="4033825"/>
            <a:ext cx="37662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rPr>
              <a:t>A</a:t>
            </a:r>
            <a:r>
              <a:rPr lang="en" sz="1700">
                <a:solidFill>
                  <a:schemeClr val="dk1"/>
                </a:solidFill>
              </a:rPr>
              <a:t>fter active learning</a:t>
            </a:r>
            <a:endParaRPr sz="1700">
              <a:solidFill>
                <a:schemeClr val="dk1"/>
              </a:solidFill>
            </a:endParaRPr>
          </a:p>
          <a:p>
            <a:pPr indent="0" lvl="0" marL="0" rtl="0" algn="l">
              <a:spcBef>
                <a:spcPts val="0"/>
              </a:spcBef>
              <a:spcAft>
                <a:spcPts val="0"/>
              </a:spcAft>
              <a:buNone/>
            </a:pPr>
            <a:r>
              <a:t/>
            </a:r>
            <a:endParaRPr sz="300"/>
          </a:p>
        </p:txBody>
      </p:sp>
      <p:sp>
        <p:nvSpPr>
          <p:cNvPr id="340" name="Google Shape;340;p44"/>
          <p:cNvSpPr txBox="1"/>
          <p:nvPr/>
        </p:nvSpPr>
        <p:spPr>
          <a:xfrm>
            <a:off x="1182275" y="4118100"/>
            <a:ext cx="40188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B</a:t>
            </a:r>
            <a:r>
              <a:rPr lang="en" sz="1800">
                <a:solidFill>
                  <a:schemeClr val="dk1"/>
                </a:solidFill>
              </a:rPr>
              <a:t>efore active learning</a:t>
            </a:r>
            <a:endParaRPr sz="1800">
              <a:solidFill>
                <a:schemeClr val="dk1"/>
              </a:solidFill>
            </a:endParaRPr>
          </a:p>
          <a:p>
            <a:pPr indent="0" lvl="0" marL="0" rtl="0" algn="l">
              <a:spcBef>
                <a:spcPts val="0"/>
              </a:spcBef>
              <a:spcAft>
                <a:spcPts val="0"/>
              </a:spcAft>
              <a:buNone/>
            </a:pPr>
            <a:r>
              <a:t/>
            </a:r>
            <a:endParaRPr sz="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Loss Visualizations: </a:t>
            </a:r>
            <a:endParaRPr/>
          </a:p>
        </p:txBody>
      </p:sp>
      <p:pic>
        <p:nvPicPr>
          <p:cNvPr id="346" name="Google Shape;346;p45"/>
          <p:cNvPicPr preferRelativeResize="0"/>
          <p:nvPr/>
        </p:nvPicPr>
        <p:blipFill>
          <a:blip r:embed="rId3">
            <a:alphaModFix/>
          </a:blip>
          <a:stretch>
            <a:fillRect/>
          </a:stretch>
        </p:blipFill>
        <p:spPr>
          <a:xfrm>
            <a:off x="4467150" y="1152479"/>
            <a:ext cx="4365150" cy="2811581"/>
          </a:xfrm>
          <a:prstGeom prst="rect">
            <a:avLst/>
          </a:prstGeom>
          <a:noFill/>
          <a:ln>
            <a:noFill/>
          </a:ln>
        </p:spPr>
      </p:pic>
      <p:sp>
        <p:nvSpPr>
          <p:cNvPr id="347" name="Google Shape;347;p45"/>
          <p:cNvSpPr txBox="1"/>
          <p:nvPr/>
        </p:nvSpPr>
        <p:spPr>
          <a:xfrm>
            <a:off x="1172600" y="4098800"/>
            <a:ext cx="36147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Before Active Learning	</a:t>
            </a:r>
            <a:endParaRPr/>
          </a:p>
        </p:txBody>
      </p:sp>
      <p:sp>
        <p:nvSpPr>
          <p:cNvPr id="348" name="Google Shape;348;p45"/>
          <p:cNvSpPr txBox="1"/>
          <p:nvPr/>
        </p:nvSpPr>
        <p:spPr>
          <a:xfrm>
            <a:off x="5156100" y="4198775"/>
            <a:ext cx="31791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nvSpPr>
        <p:spPr>
          <a:xfrm>
            <a:off x="5171100" y="4003825"/>
            <a:ext cx="31791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Active Learning</a:t>
            </a:r>
            <a:endParaRPr/>
          </a:p>
        </p:txBody>
      </p:sp>
      <p:pic>
        <p:nvPicPr>
          <p:cNvPr id="350" name="Google Shape;350;p45"/>
          <p:cNvPicPr preferRelativeResize="0"/>
          <p:nvPr/>
        </p:nvPicPr>
        <p:blipFill>
          <a:blip r:embed="rId4">
            <a:alphaModFix/>
          </a:blip>
          <a:stretch>
            <a:fillRect/>
          </a:stretch>
        </p:blipFill>
        <p:spPr>
          <a:xfrm>
            <a:off x="311700" y="1393925"/>
            <a:ext cx="4094626" cy="2704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nvSpPr>
        <p:spPr>
          <a:xfrm>
            <a:off x="280150" y="1735850"/>
            <a:ext cx="8937300" cy="1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Source Sans Pro"/>
                <a:ea typeface="Source Sans Pro"/>
                <a:cs typeface="Source Sans Pro"/>
                <a:sym typeface="Source Sans Pro"/>
              </a:rPr>
              <a:t>StreamLit Deployment &amp; AWS </a:t>
            </a:r>
            <a:endParaRPr b="1" sz="36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101775" y="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the</a:t>
            </a:r>
            <a:endParaRPr/>
          </a:p>
          <a:p>
            <a:pPr indent="0" lvl="0" marL="0" rtl="0" algn="l">
              <a:spcBef>
                <a:spcPts val="0"/>
              </a:spcBef>
              <a:spcAft>
                <a:spcPts val="0"/>
              </a:spcAft>
              <a:buNone/>
            </a:pPr>
            <a:r>
              <a:rPr lang="en"/>
              <a:t> final product </a:t>
            </a:r>
            <a:endParaRPr/>
          </a:p>
          <a:p>
            <a:pPr indent="0" lvl="0" marL="0" rtl="0" algn="l">
              <a:spcBef>
                <a:spcPts val="0"/>
              </a:spcBef>
              <a:spcAft>
                <a:spcPts val="0"/>
              </a:spcAft>
              <a:buNone/>
            </a:pPr>
            <a:r>
              <a:rPr lang="en"/>
              <a:t>  in use: </a:t>
            </a:r>
            <a:endParaRPr/>
          </a:p>
        </p:txBody>
      </p:sp>
      <p:pic>
        <p:nvPicPr>
          <p:cNvPr id="361" name="Google Shape;361;p47"/>
          <p:cNvPicPr preferRelativeResize="0"/>
          <p:nvPr/>
        </p:nvPicPr>
        <p:blipFill>
          <a:blip r:embed="rId3">
            <a:alphaModFix/>
          </a:blip>
          <a:stretch>
            <a:fillRect/>
          </a:stretch>
        </p:blipFill>
        <p:spPr>
          <a:xfrm>
            <a:off x="5241625" y="1572100"/>
            <a:ext cx="3290325" cy="2924375"/>
          </a:xfrm>
          <a:prstGeom prst="rect">
            <a:avLst/>
          </a:prstGeom>
          <a:noFill/>
          <a:ln>
            <a:noFill/>
          </a:ln>
        </p:spPr>
      </p:pic>
      <p:pic>
        <p:nvPicPr>
          <p:cNvPr id="362" name="Google Shape;362;p47"/>
          <p:cNvPicPr preferRelativeResize="0"/>
          <p:nvPr/>
        </p:nvPicPr>
        <p:blipFill>
          <a:blip r:embed="rId4">
            <a:alphaModFix/>
          </a:blip>
          <a:stretch>
            <a:fillRect/>
          </a:stretch>
        </p:blipFill>
        <p:spPr>
          <a:xfrm>
            <a:off x="3041725" y="76200"/>
            <a:ext cx="6102276"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tags from predicted tags list</a:t>
            </a:r>
            <a:endParaRPr/>
          </a:p>
        </p:txBody>
      </p:sp>
      <p:sp>
        <p:nvSpPr>
          <p:cNvPr id="368" name="Google Shape;36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48"/>
          <p:cNvPicPr preferRelativeResize="0"/>
          <p:nvPr/>
        </p:nvPicPr>
        <p:blipFill>
          <a:blip r:embed="rId3">
            <a:alphaModFix/>
          </a:blip>
          <a:stretch>
            <a:fillRect/>
          </a:stretch>
        </p:blipFill>
        <p:spPr>
          <a:xfrm>
            <a:off x="311700" y="1152475"/>
            <a:ext cx="8418974" cy="3856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9"/>
          <p:cNvPicPr preferRelativeResize="0"/>
          <p:nvPr/>
        </p:nvPicPr>
        <p:blipFill>
          <a:blip r:embed="rId3">
            <a:alphaModFix/>
          </a:blip>
          <a:stretch>
            <a:fillRect/>
          </a:stretch>
        </p:blipFill>
        <p:spPr>
          <a:xfrm>
            <a:off x="152400" y="152400"/>
            <a:ext cx="7557351"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AWS?</a:t>
            </a:r>
            <a:endParaRPr/>
          </a:p>
        </p:txBody>
      </p:sp>
      <p:sp>
        <p:nvSpPr>
          <p:cNvPr id="380" name="Google Shape;38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Streamlit Performance  is not up to the mark for large-scale data modelling. So, required GPU enabled Deep-learning instance.   </a:t>
            </a:r>
            <a:endParaRPr/>
          </a:p>
        </p:txBody>
      </p:sp>
      <p:pic>
        <p:nvPicPr>
          <p:cNvPr id="381" name="Google Shape;381;p50"/>
          <p:cNvPicPr preferRelativeResize="0"/>
          <p:nvPr/>
        </p:nvPicPr>
        <p:blipFill rotWithShape="1">
          <a:blip r:embed="rId3">
            <a:alphaModFix/>
          </a:blip>
          <a:srcRect b="0" l="0" r="42259" t="0"/>
          <a:stretch/>
        </p:blipFill>
        <p:spPr>
          <a:xfrm>
            <a:off x="152400" y="1958475"/>
            <a:ext cx="4919750" cy="1226550"/>
          </a:xfrm>
          <a:prstGeom prst="rect">
            <a:avLst/>
          </a:prstGeom>
          <a:noFill/>
          <a:ln>
            <a:noFill/>
          </a:ln>
        </p:spPr>
      </p:pic>
      <p:sp>
        <p:nvSpPr>
          <p:cNvPr id="382" name="Google Shape;382;p50"/>
          <p:cNvSpPr/>
          <p:nvPr/>
        </p:nvSpPr>
        <p:spPr>
          <a:xfrm>
            <a:off x="335900" y="2114975"/>
            <a:ext cx="4530300" cy="1138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50"/>
          <p:cNvPicPr preferRelativeResize="0"/>
          <p:nvPr/>
        </p:nvPicPr>
        <p:blipFill>
          <a:blip r:embed="rId4">
            <a:alphaModFix/>
          </a:blip>
          <a:stretch>
            <a:fillRect/>
          </a:stretch>
        </p:blipFill>
        <p:spPr>
          <a:xfrm>
            <a:off x="1566538" y="3507975"/>
            <a:ext cx="5819775" cy="895350"/>
          </a:xfrm>
          <a:prstGeom prst="rect">
            <a:avLst/>
          </a:prstGeom>
          <a:noFill/>
          <a:ln>
            <a:noFill/>
          </a:ln>
        </p:spPr>
      </p:pic>
      <p:sp>
        <p:nvSpPr>
          <p:cNvPr id="384" name="Google Shape;384;p50"/>
          <p:cNvSpPr txBox="1"/>
          <p:nvPr/>
        </p:nvSpPr>
        <p:spPr>
          <a:xfrm>
            <a:off x="5832625" y="3180125"/>
            <a:ext cx="8574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on STEM-Away data: Illustration</a:t>
            </a:r>
            <a:endParaRPr/>
          </a:p>
        </p:txBody>
      </p:sp>
      <p:pic>
        <p:nvPicPr>
          <p:cNvPr id="390" name="Google Shape;390;p51"/>
          <p:cNvPicPr preferRelativeResize="0"/>
          <p:nvPr/>
        </p:nvPicPr>
        <p:blipFill>
          <a:blip r:embed="rId3">
            <a:alphaModFix/>
          </a:blip>
          <a:stretch>
            <a:fillRect/>
          </a:stretch>
        </p:blipFill>
        <p:spPr>
          <a:xfrm>
            <a:off x="5541975" y="1017725"/>
            <a:ext cx="3290325" cy="2924375"/>
          </a:xfrm>
          <a:prstGeom prst="rect">
            <a:avLst/>
          </a:prstGeom>
          <a:noFill/>
          <a:ln>
            <a:noFill/>
          </a:ln>
        </p:spPr>
      </p:pic>
      <p:sp>
        <p:nvSpPr>
          <p:cNvPr id="391" name="Google Shape;391;p51"/>
          <p:cNvSpPr txBox="1"/>
          <p:nvPr/>
        </p:nvSpPr>
        <p:spPr>
          <a:xfrm>
            <a:off x="357500" y="1259625"/>
            <a:ext cx="3569100" cy="11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Topic: Which is better? scikit-learn or tensorflow in machine learning?</a:t>
            </a:r>
            <a:endParaRPr sz="1800"/>
          </a:p>
        </p:txBody>
      </p:sp>
      <p:sp>
        <p:nvSpPr>
          <p:cNvPr id="392" name="Google Shape;392;p51"/>
          <p:cNvSpPr txBox="1"/>
          <p:nvPr/>
        </p:nvSpPr>
        <p:spPr>
          <a:xfrm>
            <a:off x="357500" y="2504275"/>
            <a:ext cx="33891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Content: </a:t>
            </a:r>
            <a:endParaRPr sz="1800"/>
          </a:p>
          <a:p>
            <a:pPr indent="0" lvl="0" marL="0" rtl="0" algn="l">
              <a:spcBef>
                <a:spcPts val="0"/>
              </a:spcBef>
              <a:spcAft>
                <a:spcPts val="0"/>
              </a:spcAft>
              <a:buNone/>
            </a:pPr>
            <a:r>
              <a:rPr lang="en" sz="1800"/>
              <a:t>A</a:t>
            </a:r>
            <a:r>
              <a:rPr lang="en" sz="1800"/>
              <a:t>mong the given two libraries which is better for building a better machine-learning model</a:t>
            </a:r>
            <a:endParaRPr sz="1800"/>
          </a:p>
        </p:txBody>
      </p:sp>
      <p:sp>
        <p:nvSpPr>
          <p:cNvPr id="393" name="Google Shape;393;p51"/>
          <p:cNvSpPr/>
          <p:nvPr/>
        </p:nvSpPr>
        <p:spPr>
          <a:xfrm>
            <a:off x="3746600" y="1914750"/>
            <a:ext cx="1539300" cy="1314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built from Stack Exchange Data</a:t>
            </a:r>
            <a:endParaRPr/>
          </a:p>
        </p:txBody>
      </p:sp>
      <p:sp>
        <p:nvSpPr>
          <p:cNvPr id="394" name="Google Shape;394;p51"/>
          <p:cNvSpPr/>
          <p:nvPr/>
        </p:nvSpPr>
        <p:spPr>
          <a:xfrm>
            <a:off x="436000" y="1289000"/>
            <a:ext cx="2790900" cy="98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373425" y="2615550"/>
            <a:ext cx="3153600" cy="116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1"/>
          <p:cNvCxnSpPr>
            <a:stCxn id="394" idx="3"/>
          </p:cNvCxnSpPr>
          <p:nvPr/>
        </p:nvCxnSpPr>
        <p:spPr>
          <a:xfrm>
            <a:off x="3226900" y="1783400"/>
            <a:ext cx="588000" cy="3567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51"/>
          <p:cNvCxnSpPr/>
          <p:nvPr/>
        </p:nvCxnSpPr>
        <p:spPr>
          <a:xfrm flipH="1" rot="10800000">
            <a:off x="3545900" y="3228725"/>
            <a:ext cx="381600" cy="2253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51"/>
          <p:cNvCxnSpPr>
            <a:stCxn id="393" idx="3"/>
          </p:cNvCxnSpPr>
          <p:nvPr/>
        </p:nvCxnSpPr>
        <p:spPr>
          <a:xfrm>
            <a:off x="5285900" y="2571750"/>
            <a:ext cx="519000" cy="189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51"/>
          <p:cNvSpPr txBox="1"/>
          <p:nvPr/>
        </p:nvSpPr>
        <p:spPr>
          <a:xfrm>
            <a:off x="410975" y="4029700"/>
            <a:ext cx="31161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STEM-Away Data as test Input</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80975" y="1699525"/>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&amp; Product Requirements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ctrTitle"/>
          </p:nvPr>
        </p:nvSpPr>
        <p:spPr>
          <a:xfrm>
            <a:off x="72900" y="1098150"/>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Conclusion and </a:t>
            </a:r>
            <a:endParaRPr/>
          </a:p>
          <a:p>
            <a:pPr indent="0" lvl="0" marL="0" rtl="0" algn="l">
              <a:spcBef>
                <a:spcPts val="0"/>
              </a:spcBef>
              <a:spcAft>
                <a:spcPts val="0"/>
              </a:spcAft>
              <a:buNone/>
            </a:pPr>
            <a:r>
              <a:rPr lang="en"/>
              <a:t>Future Scope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311700" y="3824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10" name="Google Shape;41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Getting High Accuracy for Models &gt;75 %</a:t>
            </a:r>
            <a:endParaRPr/>
          </a:p>
          <a:p>
            <a:pPr indent="-342900" lvl="0" marL="457200" rtl="0" algn="l">
              <a:spcBef>
                <a:spcPts val="0"/>
              </a:spcBef>
              <a:spcAft>
                <a:spcPts val="0"/>
              </a:spcAft>
              <a:buSzPts val="1800"/>
              <a:buChar char="●"/>
            </a:pPr>
            <a:r>
              <a:rPr lang="en"/>
              <a:t>Tf-IDF implementation for user input </a:t>
            </a:r>
            <a:endParaRPr/>
          </a:p>
          <a:p>
            <a:pPr indent="-342900" lvl="0" marL="457200" rtl="0" algn="l">
              <a:spcBef>
                <a:spcPts val="0"/>
              </a:spcBef>
              <a:spcAft>
                <a:spcPts val="0"/>
              </a:spcAft>
              <a:buSzPts val="1800"/>
              <a:buChar char="●"/>
            </a:pPr>
            <a:r>
              <a:rPr lang="en"/>
              <a:t>Integrating BERT into active learning</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501925" y="1543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16" name="Google Shape;416;p54"/>
          <p:cNvSpPr txBox="1"/>
          <p:nvPr/>
        </p:nvSpPr>
        <p:spPr>
          <a:xfrm>
            <a:off x="331525" y="944325"/>
            <a:ext cx="8478600" cy="35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We proposed a ML</a:t>
            </a:r>
            <a:r>
              <a:rPr lang="en"/>
              <a:t> model to predict tags for each new text posted in the forum and a standard active learning architecture where an annotator is trained to label topics.</a:t>
            </a:r>
            <a:r>
              <a:rPr b="1" lang="en"/>
              <a:t> </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AutoNum type="arabicPeriod"/>
            </a:pPr>
            <a:r>
              <a:rPr lang="en"/>
              <a:t>We used STEM-Away data in the annotator loop to validate our N-tag based recommender system.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We are </a:t>
            </a:r>
            <a:r>
              <a:rPr b="1" lang="en"/>
              <a:t>training the model repeatedly</a:t>
            </a:r>
            <a:r>
              <a:rPr lang="en"/>
              <a:t> after </a:t>
            </a:r>
            <a:r>
              <a:rPr b="1" lang="en"/>
              <a:t>adding batches</a:t>
            </a:r>
            <a:r>
              <a:rPr lang="en"/>
              <a:t> of data from the annotator loop using active learning model. That improves the </a:t>
            </a:r>
            <a:r>
              <a:rPr b="1" lang="en"/>
              <a:t>prediction behavior with time</a:t>
            </a:r>
            <a:r>
              <a:rPr lang="en"/>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 Accuracy score improvement before (79 %) vs after active learning loop (81%)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344950" y="272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 future works</a:t>
            </a:r>
            <a:endParaRPr/>
          </a:p>
        </p:txBody>
      </p:sp>
      <p:sp>
        <p:nvSpPr>
          <p:cNvPr id="422" name="Google Shape;422;p55"/>
          <p:cNvSpPr txBox="1"/>
          <p:nvPr/>
        </p:nvSpPr>
        <p:spPr>
          <a:xfrm>
            <a:off x="493650" y="1255725"/>
            <a:ext cx="7845900" cy="35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We can use this proposed model to predict tags on Stem-Away data. This model does not require </a:t>
            </a:r>
            <a:r>
              <a:rPr b="1" lang="en"/>
              <a:t>the pre-labelled tags on STEM-Away data</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A future work could be to get a </a:t>
            </a:r>
            <a:r>
              <a:rPr b="1" lang="en"/>
              <a:t>tag generation/formation system (predicting new tags)</a:t>
            </a:r>
            <a:r>
              <a:rPr lang="en"/>
              <a:t> with deep learning.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Use Flask instead of StreamLit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User-based variation effect on tag prediction: If two different users give different tags to a same text during annotation how does it affect the model?</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p:nvPr/>
        </p:nvSpPr>
        <p:spPr>
          <a:xfrm>
            <a:off x="1092275" y="899375"/>
            <a:ext cx="7494000" cy="38229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txBox="1"/>
          <p:nvPr/>
        </p:nvSpPr>
        <p:spPr>
          <a:xfrm>
            <a:off x="3697688" y="2678200"/>
            <a:ext cx="15015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t>n</a:t>
            </a:r>
            <a:r>
              <a:rPr lang="en" sz="1200"/>
              <a:t> predicted tags </a:t>
            </a:r>
            <a:endParaRPr sz="1200"/>
          </a:p>
        </p:txBody>
      </p:sp>
      <p:sp>
        <p:nvSpPr>
          <p:cNvPr id="429" name="Google Shape;429;p56"/>
          <p:cNvSpPr txBox="1"/>
          <p:nvPr/>
        </p:nvSpPr>
        <p:spPr>
          <a:xfrm>
            <a:off x="3977388" y="2110650"/>
            <a:ext cx="10062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As test data</a:t>
            </a:r>
            <a:endParaRPr sz="1200"/>
          </a:p>
        </p:txBody>
      </p:sp>
      <p:sp>
        <p:nvSpPr>
          <p:cNvPr id="430" name="Google Shape;430;p56"/>
          <p:cNvSpPr txBox="1"/>
          <p:nvPr/>
        </p:nvSpPr>
        <p:spPr>
          <a:xfrm>
            <a:off x="1205575" y="3580125"/>
            <a:ext cx="23199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User comment + tag annotated </a:t>
            </a:r>
            <a:endParaRPr sz="1200"/>
          </a:p>
        </p:txBody>
      </p:sp>
      <p:sp>
        <p:nvSpPr>
          <p:cNvPr id="431" name="Google Shape;431;p56"/>
          <p:cNvSpPr/>
          <p:nvPr/>
        </p:nvSpPr>
        <p:spPr>
          <a:xfrm>
            <a:off x="1366525" y="1544025"/>
            <a:ext cx="1998000" cy="1783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txBox="1"/>
          <p:nvPr/>
        </p:nvSpPr>
        <p:spPr>
          <a:xfrm>
            <a:off x="1767025" y="1591050"/>
            <a:ext cx="11970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Annotator</a:t>
            </a:r>
            <a:endParaRPr b="1" sz="1600"/>
          </a:p>
        </p:txBody>
      </p:sp>
      <p:sp>
        <p:nvSpPr>
          <p:cNvPr id="433" name="Google Shape;433;p56"/>
          <p:cNvSpPr/>
          <p:nvPr/>
        </p:nvSpPr>
        <p:spPr>
          <a:xfrm>
            <a:off x="1614775" y="2041788"/>
            <a:ext cx="1501500" cy="462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6"/>
          <p:cNvSpPr txBox="1"/>
          <p:nvPr/>
        </p:nvSpPr>
        <p:spPr>
          <a:xfrm>
            <a:off x="1676575" y="1971363"/>
            <a:ext cx="13779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User comment in stemaway</a:t>
            </a:r>
            <a:endParaRPr/>
          </a:p>
        </p:txBody>
      </p:sp>
      <p:sp>
        <p:nvSpPr>
          <p:cNvPr id="435" name="Google Shape;435;p56"/>
          <p:cNvSpPr txBox="1"/>
          <p:nvPr/>
        </p:nvSpPr>
        <p:spPr>
          <a:xfrm>
            <a:off x="1532650" y="2678200"/>
            <a:ext cx="1667700" cy="3249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User choses tags </a:t>
            </a:r>
            <a:endParaRPr sz="1200"/>
          </a:p>
        </p:txBody>
      </p:sp>
      <p:sp>
        <p:nvSpPr>
          <p:cNvPr id="436" name="Google Shape;436;p56"/>
          <p:cNvSpPr/>
          <p:nvPr/>
        </p:nvSpPr>
        <p:spPr>
          <a:xfrm>
            <a:off x="5532375" y="1498275"/>
            <a:ext cx="2686800" cy="291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6"/>
          <p:cNvSpPr/>
          <p:nvPr/>
        </p:nvSpPr>
        <p:spPr>
          <a:xfrm>
            <a:off x="5996325" y="1832475"/>
            <a:ext cx="1837500" cy="12063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txBox="1"/>
          <p:nvPr/>
        </p:nvSpPr>
        <p:spPr>
          <a:xfrm>
            <a:off x="6046875" y="3453675"/>
            <a:ext cx="1736400" cy="5778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Intermediary data set for active learning</a:t>
            </a:r>
            <a:endParaRPr sz="1000"/>
          </a:p>
        </p:txBody>
      </p:sp>
      <p:sp>
        <p:nvSpPr>
          <p:cNvPr id="439" name="Google Shape;439;p56"/>
          <p:cNvSpPr txBox="1"/>
          <p:nvPr/>
        </p:nvSpPr>
        <p:spPr>
          <a:xfrm>
            <a:off x="6437325" y="1823175"/>
            <a:ext cx="8742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440" name="Google Shape;440;p56"/>
          <p:cNvSpPr txBox="1"/>
          <p:nvPr/>
        </p:nvSpPr>
        <p:spPr>
          <a:xfrm>
            <a:off x="5923725" y="1498275"/>
            <a:ext cx="19980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Active learning loop</a:t>
            </a:r>
            <a:endParaRPr b="1"/>
          </a:p>
        </p:txBody>
      </p:sp>
      <p:cxnSp>
        <p:nvCxnSpPr>
          <p:cNvPr id="441" name="Google Shape;441;p56"/>
          <p:cNvCxnSpPr/>
          <p:nvPr/>
        </p:nvCxnSpPr>
        <p:spPr>
          <a:xfrm>
            <a:off x="3116275" y="2271738"/>
            <a:ext cx="861000" cy="0"/>
          </a:xfrm>
          <a:prstGeom prst="straightConnector1">
            <a:avLst/>
          </a:prstGeom>
          <a:noFill/>
          <a:ln cap="flat" cmpd="sng" w="9525">
            <a:solidFill>
              <a:srgbClr val="000000"/>
            </a:solidFill>
            <a:prstDash val="solid"/>
            <a:round/>
            <a:headEnd len="med" w="med" type="none"/>
            <a:tailEnd len="med" w="med" type="none"/>
          </a:ln>
        </p:spPr>
      </p:cxnSp>
      <p:cxnSp>
        <p:nvCxnSpPr>
          <p:cNvPr id="442" name="Google Shape;442;p56"/>
          <p:cNvCxnSpPr>
            <a:stCxn id="429" idx="3"/>
          </p:cNvCxnSpPr>
          <p:nvPr/>
        </p:nvCxnSpPr>
        <p:spPr>
          <a:xfrm flipH="1" rot="10800000">
            <a:off x="4983588" y="2270400"/>
            <a:ext cx="1031100" cy="2700"/>
          </a:xfrm>
          <a:prstGeom prst="straightConnector1">
            <a:avLst/>
          </a:prstGeom>
          <a:noFill/>
          <a:ln cap="flat" cmpd="sng" w="9525">
            <a:solidFill>
              <a:srgbClr val="000000"/>
            </a:solidFill>
            <a:prstDash val="solid"/>
            <a:round/>
            <a:headEnd len="med" w="med" type="none"/>
            <a:tailEnd len="med" w="med" type="triangle"/>
          </a:ln>
        </p:spPr>
      </p:cxnSp>
      <p:cxnSp>
        <p:nvCxnSpPr>
          <p:cNvPr id="443" name="Google Shape;443;p56"/>
          <p:cNvCxnSpPr/>
          <p:nvPr/>
        </p:nvCxnSpPr>
        <p:spPr>
          <a:xfrm>
            <a:off x="5199188" y="2842000"/>
            <a:ext cx="815400" cy="6300"/>
          </a:xfrm>
          <a:prstGeom prst="straightConnector1">
            <a:avLst/>
          </a:prstGeom>
          <a:noFill/>
          <a:ln cap="flat" cmpd="sng" w="9525">
            <a:solidFill>
              <a:srgbClr val="000000"/>
            </a:solidFill>
            <a:prstDash val="solid"/>
            <a:round/>
            <a:headEnd len="med" w="med" type="none"/>
            <a:tailEnd len="med" w="med" type="none"/>
          </a:ln>
        </p:spPr>
      </p:cxnSp>
      <p:cxnSp>
        <p:nvCxnSpPr>
          <p:cNvPr id="444" name="Google Shape;444;p56"/>
          <p:cNvCxnSpPr>
            <a:stCxn id="435" idx="3"/>
            <a:endCxn id="428" idx="1"/>
          </p:cNvCxnSpPr>
          <p:nvPr/>
        </p:nvCxnSpPr>
        <p:spPr>
          <a:xfrm>
            <a:off x="3200350" y="2840650"/>
            <a:ext cx="497400" cy="0"/>
          </a:xfrm>
          <a:prstGeom prst="straightConnector1">
            <a:avLst/>
          </a:prstGeom>
          <a:noFill/>
          <a:ln cap="flat" cmpd="sng" w="9525">
            <a:solidFill>
              <a:srgbClr val="000000"/>
            </a:solidFill>
            <a:prstDash val="solid"/>
            <a:round/>
            <a:headEnd len="med" w="med" type="triangle"/>
            <a:tailEnd len="med" w="med" type="none"/>
          </a:ln>
        </p:spPr>
      </p:cxnSp>
      <p:cxnSp>
        <p:nvCxnSpPr>
          <p:cNvPr id="445" name="Google Shape;445;p56"/>
          <p:cNvCxnSpPr>
            <a:stCxn id="431" idx="2"/>
            <a:endCxn id="430" idx="0"/>
          </p:cNvCxnSpPr>
          <p:nvPr/>
        </p:nvCxnSpPr>
        <p:spPr>
          <a:xfrm>
            <a:off x="2365525" y="3327225"/>
            <a:ext cx="0" cy="252900"/>
          </a:xfrm>
          <a:prstGeom prst="straightConnector1">
            <a:avLst/>
          </a:prstGeom>
          <a:noFill/>
          <a:ln cap="flat" cmpd="sng" w="9525">
            <a:solidFill>
              <a:srgbClr val="000000"/>
            </a:solidFill>
            <a:prstDash val="solid"/>
            <a:round/>
            <a:headEnd len="med" w="med" type="none"/>
            <a:tailEnd len="med" w="med" type="none"/>
          </a:ln>
        </p:spPr>
      </p:cxnSp>
      <p:cxnSp>
        <p:nvCxnSpPr>
          <p:cNvPr id="446" name="Google Shape;446;p56"/>
          <p:cNvCxnSpPr>
            <a:stCxn id="430" idx="3"/>
            <a:endCxn id="438" idx="1"/>
          </p:cNvCxnSpPr>
          <p:nvPr/>
        </p:nvCxnSpPr>
        <p:spPr>
          <a:xfrm>
            <a:off x="3525475" y="3742575"/>
            <a:ext cx="2521500" cy="0"/>
          </a:xfrm>
          <a:prstGeom prst="straightConnector1">
            <a:avLst/>
          </a:prstGeom>
          <a:noFill/>
          <a:ln cap="flat" cmpd="sng" w="9525">
            <a:solidFill>
              <a:srgbClr val="000000"/>
            </a:solidFill>
            <a:prstDash val="solid"/>
            <a:round/>
            <a:headEnd len="med" w="med" type="none"/>
            <a:tailEnd len="med" w="med" type="triangle"/>
          </a:ln>
        </p:spPr>
      </p:cxnSp>
      <p:cxnSp>
        <p:nvCxnSpPr>
          <p:cNvPr id="447" name="Google Shape;447;p56"/>
          <p:cNvCxnSpPr>
            <a:stCxn id="438" idx="0"/>
          </p:cNvCxnSpPr>
          <p:nvPr/>
        </p:nvCxnSpPr>
        <p:spPr>
          <a:xfrm rot="10800000">
            <a:off x="6912675" y="2864775"/>
            <a:ext cx="2400" cy="588900"/>
          </a:xfrm>
          <a:prstGeom prst="straightConnector1">
            <a:avLst/>
          </a:prstGeom>
          <a:noFill/>
          <a:ln cap="flat" cmpd="sng" w="9525">
            <a:solidFill>
              <a:srgbClr val="000000"/>
            </a:solidFill>
            <a:prstDash val="solid"/>
            <a:round/>
            <a:headEnd len="med" w="med" type="none"/>
            <a:tailEnd len="med" w="med" type="triangle"/>
          </a:ln>
        </p:spPr>
      </p:cxnSp>
      <p:cxnSp>
        <p:nvCxnSpPr>
          <p:cNvPr id="448" name="Google Shape;448;p56"/>
          <p:cNvCxnSpPr>
            <a:stCxn id="435" idx="0"/>
            <a:endCxn id="433" idx="2"/>
          </p:cNvCxnSpPr>
          <p:nvPr/>
        </p:nvCxnSpPr>
        <p:spPr>
          <a:xfrm rot="10800000">
            <a:off x="2365600" y="2504500"/>
            <a:ext cx="900" cy="173700"/>
          </a:xfrm>
          <a:prstGeom prst="straightConnector1">
            <a:avLst/>
          </a:prstGeom>
          <a:noFill/>
          <a:ln cap="flat" cmpd="sng" w="9525">
            <a:solidFill>
              <a:srgbClr val="000000"/>
            </a:solidFill>
            <a:prstDash val="solid"/>
            <a:round/>
            <a:headEnd len="med" w="med" type="triangle"/>
            <a:tailEnd len="med" w="med" type="none"/>
          </a:ln>
        </p:spPr>
      </p:cxnSp>
      <p:sp>
        <p:nvSpPr>
          <p:cNvPr id="449" name="Google Shape;449;p56"/>
          <p:cNvSpPr txBox="1"/>
          <p:nvPr/>
        </p:nvSpPr>
        <p:spPr>
          <a:xfrm>
            <a:off x="2284025" y="976825"/>
            <a:ext cx="5110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Tag Recommendation Engine</a:t>
            </a:r>
            <a:endParaRPr b="1" sz="2000"/>
          </a:p>
        </p:txBody>
      </p:sp>
      <p:sp>
        <p:nvSpPr>
          <p:cNvPr id="450" name="Google Shape;450;p56"/>
          <p:cNvSpPr txBox="1"/>
          <p:nvPr>
            <p:ph type="title"/>
          </p:nvPr>
        </p:nvSpPr>
        <p:spPr>
          <a:xfrm>
            <a:off x="311700" y="11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Tagging Solution For Stemaway</a:t>
            </a:r>
            <a:endParaRPr/>
          </a:p>
        </p:txBody>
      </p:sp>
      <p:sp>
        <p:nvSpPr>
          <p:cNvPr id="451" name="Google Shape;451;p56"/>
          <p:cNvSpPr/>
          <p:nvPr/>
        </p:nvSpPr>
        <p:spPr>
          <a:xfrm>
            <a:off x="6180075" y="2184525"/>
            <a:ext cx="1501500" cy="643800"/>
          </a:xfrm>
          <a:prstGeom prst="rect">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1’s output dataset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7"/>
          <p:cNvSpPr txBox="1"/>
          <p:nvPr>
            <p:ph type="ctrTitle"/>
          </p:nvPr>
        </p:nvSpPr>
        <p:spPr>
          <a:xfrm>
            <a:off x="480150" y="1098150"/>
            <a:ext cx="8183700" cy="14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57" name="Google Shape;457;p57"/>
          <p:cNvSpPr txBox="1"/>
          <p:nvPr/>
        </p:nvSpPr>
        <p:spPr>
          <a:xfrm>
            <a:off x="1072500" y="2801050"/>
            <a:ext cx="7095000" cy="9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Source Sans Pro"/>
                <a:ea typeface="Source Sans Pro"/>
                <a:cs typeface="Source Sans Pro"/>
                <a:sym typeface="Source Sans Pro"/>
              </a:rPr>
              <a:t>Q &amp; A</a:t>
            </a:r>
            <a:endParaRPr sz="4500">
              <a:solidFill>
                <a:srgbClr val="FFFFFF"/>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t>
            </a:r>
            <a:endParaRPr/>
          </a:p>
        </p:txBody>
      </p:sp>
      <p:sp>
        <p:nvSpPr>
          <p:cNvPr id="95" name="Google Shape;95;p17"/>
          <p:cNvSpPr txBox="1"/>
          <p:nvPr>
            <p:ph idx="1" type="body"/>
          </p:nvPr>
        </p:nvSpPr>
        <p:spPr>
          <a:xfrm>
            <a:off x="311700" y="1126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current data on stemaway is either not tagged or tagged improperly</a:t>
            </a:r>
            <a:endParaRPr/>
          </a:p>
        </p:txBody>
      </p:sp>
      <p:pic>
        <p:nvPicPr>
          <p:cNvPr id="96" name="Google Shape;96;p17"/>
          <p:cNvPicPr preferRelativeResize="0"/>
          <p:nvPr/>
        </p:nvPicPr>
        <p:blipFill>
          <a:blip r:embed="rId3">
            <a:alphaModFix/>
          </a:blip>
          <a:stretch>
            <a:fillRect/>
          </a:stretch>
        </p:blipFill>
        <p:spPr>
          <a:xfrm>
            <a:off x="591050" y="1907650"/>
            <a:ext cx="5950201" cy="3235849"/>
          </a:xfrm>
          <a:prstGeom prst="rect">
            <a:avLst/>
          </a:prstGeom>
          <a:noFill/>
          <a:ln>
            <a:noFill/>
          </a:ln>
        </p:spPr>
      </p:pic>
      <p:sp>
        <p:nvSpPr>
          <p:cNvPr id="97" name="Google Shape;97;p17"/>
          <p:cNvSpPr txBox="1"/>
          <p:nvPr/>
        </p:nvSpPr>
        <p:spPr>
          <a:xfrm>
            <a:off x="1860150" y="4421825"/>
            <a:ext cx="1266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Source Sans Pro"/>
                <a:ea typeface="Source Sans Pro"/>
                <a:cs typeface="Source Sans Pro"/>
                <a:sym typeface="Source Sans Pro"/>
              </a:rPr>
              <a:t>Tags missing</a:t>
            </a:r>
            <a:endParaRPr sz="1200">
              <a:solidFill>
                <a:srgbClr val="FF0000"/>
              </a:solidFill>
              <a:latin typeface="Source Sans Pro"/>
              <a:ea typeface="Source Sans Pro"/>
              <a:cs typeface="Source Sans Pro"/>
              <a:sym typeface="Source Sans Pro"/>
            </a:endParaRPr>
          </a:p>
        </p:txBody>
      </p:sp>
      <p:sp>
        <p:nvSpPr>
          <p:cNvPr id="98" name="Google Shape;98;p17"/>
          <p:cNvSpPr txBox="1"/>
          <p:nvPr/>
        </p:nvSpPr>
        <p:spPr>
          <a:xfrm>
            <a:off x="1586750" y="2720800"/>
            <a:ext cx="1266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Source Sans Pro"/>
                <a:ea typeface="Source Sans Pro"/>
                <a:cs typeface="Source Sans Pro"/>
                <a:sym typeface="Source Sans Pro"/>
              </a:rPr>
              <a:t>Tags missing</a:t>
            </a:r>
            <a:endParaRPr sz="1200">
              <a:solidFill>
                <a:srgbClr val="FF0000"/>
              </a:solidFill>
              <a:latin typeface="Source Sans Pro"/>
              <a:ea typeface="Source Sans Pro"/>
              <a:cs typeface="Source Sans Pro"/>
              <a:sym typeface="Source Sans Pro"/>
            </a:endParaRPr>
          </a:p>
        </p:txBody>
      </p:sp>
      <p:sp>
        <p:nvSpPr>
          <p:cNvPr id="99" name="Google Shape;99;p17"/>
          <p:cNvSpPr txBox="1"/>
          <p:nvPr/>
        </p:nvSpPr>
        <p:spPr>
          <a:xfrm>
            <a:off x="1066800" y="2084225"/>
            <a:ext cx="1266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Source Sans Pro"/>
                <a:ea typeface="Source Sans Pro"/>
                <a:cs typeface="Source Sans Pro"/>
                <a:sym typeface="Source Sans Pro"/>
              </a:rPr>
              <a:t>Tags missing</a:t>
            </a:r>
            <a:endParaRPr sz="1200">
              <a:solidFill>
                <a:srgbClr val="FF0000"/>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311700" y="1152475"/>
            <a:ext cx="42045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Tags suggested are not based on a model</a:t>
            </a:r>
            <a:endParaRPr sz="2000"/>
          </a:p>
          <a:p>
            <a:pPr indent="-355600" lvl="0" marL="457200" rtl="0" algn="l">
              <a:spcBef>
                <a:spcPts val="0"/>
              </a:spcBef>
              <a:spcAft>
                <a:spcPts val="0"/>
              </a:spcAft>
              <a:buSzPts val="2000"/>
              <a:buChar char="●"/>
            </a:pPr>
            <a:r>
              <a:rPr lang="en" sz="2000"/>
              <a:t>The user interface does not encourage tagging</a:t>
            </a:r>
            <a:endParaRPr sz="2000"/>
          </a:p>
          <a:p>
            <a:pPr indent="-355600" lvl="0" marL="457200" rtl="0" algn="l">
              <a:spcBef>
                <a:spcPts val="0"/>
              </a:spcBef>
              <a:spcAft>
                <a:spcPts val="0"/>
              </a:spcAft>
              <a:buSzPts val="2000"/>
              <a:buChar char="●"/>
            </a:pPr>
            <a:r>
              <a:rPr lang="en" sz="2000"/>
              <a:t>Relevant</a:t>
            </a:r>
            <a:r>
              <a:rPr lang="en" sz="2000"/>
              <a:t> tags sometimes do not exist in the list</a:t>
            </a:r>
            <a:endParaRPr sz="2000"/>
          </a:p>
          <a:p>
            <a:pPr indent="-355600" lvl="0" marL="457200" rtl="0" algn="l">
              <a:spcBef>
                <a:spcPts val="0"/>
              </a:spcBef>
              <a:spcAft>
                <a:spcPts val="0"/>
              </a:spcAft>
              <a:buSzPts val="2000"/>
              <a:buChar char="●"/>
            </a:pPr>
            <a:r>
              <a:rPr lang="en" sz="2000"/>
              <a:t>No way to use new stemaway data to improve tagging</a:t>
            </a:r>
            <a:endParaRPr sz="2000"/>
          </a:p>
        </p:txBody>
      </p:sp>
      <p:pic>
        <p:nvPicPr>
          <p:cNvPr id="105" name="Google Shape;105;p18"/>
          <p:cNvPicPr preferRelativeResize="0"/>
          <p:nvPr/>
        </p:nvPicPr>
        <p:blipFill>
          <a:blip r:embed="rId3">
            <a:alphaModFix/>
          </a:blip>
          <a:stretch>
            <a:fillRect/>
          </a:stretch>
        </p:blipFill>
        <p:spPr>
          <a:xfrm>
            <a:off x="4610800" y="2226900"/>
            <a:ext cx="4323000" cy="2304409"/>
          </a:xfrm>
          <a:prstGeom prst="rect">
            <a:avLst/>
          </a:prstGeom>
          <a:noFill/>
          <a:ln>
            <a:noFill/>
          </a:ln>
        </p:spPr>
      </p:pic>
      <p:pic>
        <p:nvPicPr>
          <p:cNvPr id="106" name="Google Shape;106;p18"/>
          <p:cNvPicPr preferRelativeResize="0"/>
          <p:nvPr/>
        </p:nvPicPr>
        <p:blipFill>
          <a:blip r:embed="rId4">
            <a:alphaModFix/>
          </a:blip>
          <a:stretch>
            <a:fillRect/>
          </a:stretch>
        </p:blipFill>
        <p:spPr>
          <a:xfrm>
            <a:off x="6805875" y="783625"/>
            <a:ext cx="2061100" cy="2089474"/>
          </a:xfrm>
          <a:prstGeom prst="rect">
            <a:avLst/>
          </a:prstGeom>
          <a:noFill/>
          <a:ln>
            <a:noFill/>
          </a:ln>
        </p:spPr>
      </p:pic>
      <p:sp>
        <p:nvSpPr>
          <p:cNvPr id="107" name="Google Shape;107;p18"/>
          <p:cNvSpPr txBox="1"/>
          <p:nvPr>
            <p:ph type="title"/>
          </p:nvPr>
        </p:nvSpPr>
        <p:spPr>
          <a:xfrm>
            <a:off x="236600" y="547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57675"/>
            <a:ext cx="85206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Product requirements </a:t>
            </a:r>
            <a:endParaRPr sz="3000"/>
          </a:p>
        </p:txBody>
      </p:sp>
      <p:sp>
        <p:nvSpPr>
          <p:cNvPr id="113" name="Google Shape;113;p19"/>
          <p:cNvSpPr txBox="1"/>
          <p:nvPr>
            <p:ph idx="1" type="body"/>
          </p:nvPr>
        </p:nvSpPr>
        <p:spPr>
          <a:xfrm>
            <a:off x="311700" y="1276675"/>
            <a:ext cx="8520600" cy="31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55600" lvl="0" marL="457200" rtl="0" algn="l">
              <a:spcBef>
                <a:spcPts val="1600"/>
              </a:spcBef>
              <a:spcAft>
                <a:spcPts val="0"/>
              </a:spcAft>
              <a:buSzPts val="2000"/>
              <a:buChar char="●"/>
            </a:pPr>
            <a:r>
              <a:rPr lang="en" sz="2000"/>
              <a:t>Tag recommendation model should have &gt;70% accuracy</a:t>
            </a:r>
            <a:endParaRPr sz="2000"/>
          </a:p>
          <a:p>
            <a:pPr indent="-355600" lvl="0" marL="457200" rtl="0" algn="l">
              <a:spcBef>
                <a:spcPts val="0"/>
              </a:spcBef>
              <a:spcAft>
                <a:spcPts val="0"/>
              </a:spcAft>
              <a:buSzPts val="2000"/>
              <a:buChar char="●"/>
            </a:pPr>
            <a:r>
              <a:rPr lang="en" sz="2000"/>
              <a:t>An annotator tool with a better user interface</a:t>
            </a:r>
            <a:endParaRPr sz="2000"/>
          </a:p>
          <a:p>
            <a:pPr indent="-355600" lvl="0" marL="457200" rtl="0" algn="l">
              <a:spcBef>
                <a:spcPts val="0"/>
              </a:spcBef>
              <a:spcAft>
                <a:spcPts val="0"/>
              </a:spcAft>
              <a:buSzPts val="2000"/>
              <a:buChar char="●"/>
            </a:pPr>
            <a:r>
              <a:rPr lang="en" sz="2000"/>
              <a:t>Actively training loop</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96000" y="178605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p:nvPr/>
        </p:nvSpPr>
        <p:spPr>
          <a:xfrm>
            <a:off x="771950" y="752900"/>
            <a:ext cx="7777200" cy="39297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nvSpPr>
        <p:spPr>
          <a:xfrm>
            <a:off x="3697688" y="2678200"/>
            <a:ext cx="15015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t>n</a:t>
            </a:r>
            <a:r>
              <a:rPr lang="en" sz="1200"/>
              <a:t> predicted tags </a:t>
            </a:r>
            <a:endParaRPr sz="1200"/>
          </a:p>
        </p:txBody>
      </p:sp>
      <p:sp>
        <p:nvSpPr>
          <p:cNvPr id="125" name="Google Shape;125;p21"/>
          <p:cNvSpPr txBox="1"/>
          <p:nvPr/>
        </p:nvSpPr>
        <p:spPr>
          <a:xfrm>
            <a:off x="3977388" y="2110650"/>
            <a:ext cx="10062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As test data</a:t>
            </a:r>
            <a:endParaRPr sz="1200"/>
          </a:p>
        </p:txBody>
      </p:sp>
      <p:sp>
        <p:nvSpPr>
          <p:cNvPr id="126" name="Google Shape;126;p21"/>
          <p:cNvSpPr txBox="1"/>
          <p:nvPr/>
        </p:nvSpPr>
        <p:spPr>
          <a:xfrm>
            <a:off x="1205575" y="3580125"/>
            <a:ext cx="2319900" cy="324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User comment + tag annotated </a:t>
            </a:r>
            <a:endParaRPr sz="1200"/>
          </a:p>
        </p:txBody>
      </p:sp>
      <p:sp>
        <p:nvSpPr>
          <p:cNvPr id="127" name="Google Shape;127;p21"/>
          <p:cNvSpPr/>
          <p:nvPr/>
        </p:nvSpPr>
        <p:spPr>
          <a:xfrm>
            <a:off x="1366525" y="1544025"/>
            <a:ext cx="1998000" cy="1783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nvSpPr>
        <p:spPr>
          <a:xfrm>
            <a:off x="1767025" y="1591050"/>
            <a:ext cx="11970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Annotator</a:t>
            </a:r>
            <a:endParaRPr b="1" sz="1600"/>
          </a:p>
        </p:txBody>
      </p:sp>
      <p:sp>
        <p:nvSpPr>
          <p:cNvPr id="129" name="Google Shape;129;p21"/>
          <p:cNvSpPr/>
          <p:nvPr/>
        </p:nvSpPr>
        <p:spPr>
          <a:xfrm>
            <a:off x="1614775" y="2041788"/>
            <a:ext cx="1501500" cy="4626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nvSpPr>
        <p:spPr>
          <a:xfrm>
            <a:off x="1676575" y="2029163"/>
            <a:ext cx="13779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User comment</a:t>
            </a:r>
            <a:endParaRPr/>
          </a:p>
        </p:txBody>
      </p:sp>
      <p:sp>
        <p:nvSpPr>
          <p:cNvPr id="131" name="Google Shape;131;p21"/>
          <p:cNvSpPr txBox="1"/>
          <p:nvPr/>
        </p:nvSpPr>
        <p:spPr>
          <a:xfrm>
            <a:off x="1532650" y="2678200"/>
            <a:ext cx="1667700" cy="3249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User choses tags </a:t>
            </a:r>
            <a:endParaRPr sz="1200"/>
          </a:p>
        </p:txBody>
      </p:sp>
      <p:sp>
        <p:nvSpPr>
          <p:cNvPr id="132" name="Google Shape;132;p21"/>
          <p:cNvSpPr/>
          <p:nvPr/>
        </p:nvSpPr>
        <p:spPr>
          <a:xfrm>
            <a:off x="5532375" y="1498275"/>
            <a:ext cx="2686800" cy="291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5996325" y="1832475"/>
            <a:ext cx="1837500" cy="12063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6164325" y="2282125"/>
            <a:ext cx="1501500" cy="5778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nvSpPr>
        <p:spPr>
          <a:xfrm>
            <a:off x="6226125" y="2316800"/>
            <a:ext cx="13779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Stack exchange training data set</a:t>
            </a:r>
            <a:endParaRPr sz="1200"/>
          </a:p>
        </p:txBody>
      </p:sp>
      <p:sp>
        <p:nvSpPr>
          <p:cNvPr id="136" name="Google Shape;136;p21"/>
          <p:cNvSpPr txBox="1"/>
          <p:nvPr/>
        </p:nvSpPr>
        <p:spPr>
          <a:xfrm>
            <a:off x="6046875" y="3453675"/>
            <a:ext cx="1736400" cy="5778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Intermediary data set for active learning</a:t>
            </a:r>
            <a:endParaRPr sz="1000"/>
          </a:p>
        </p:txBody>
      </p:sp>
      <p:sp>
        <p:nvSpPr>
          <p:cNvPr id="137" name="Google Shape;137;p21"/>
          <p:cNvSpPr txBox="1"/>
          <p:nvPr/>
        </p:nvSpPr>
        <p:spPr>
          <a:xfrm>
            <a:off x="6437325" y="1823175"/>
            <a:ext cx="8742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138" name="Google Shape;138;p21"/>
          <p:cNvSpPr txBox="1"/>
          <p:nvPr/>
        </p:nvSpPr>
        <p:spPr>
          <a:xfrm>
            <a:off x="5923725" y="1498275"/>
            <a:ext cx="19980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Active learning loop</a:t>
            </a:r>
            <a:endParaRPr b="1"/>
          </a:p>
        </p:txBody>
      </p:sp>
      <p:cxnSp>
        <p:nvCxnSpPr>
          <p:cNvPr id="139" name="Google Shape;139;p21"/>
          <p:cNvCxnSpPr/>
          <p:nvPr/>
        </p:nvCxnSpPr>
        <p:spPr>
          <a:xfrm>
            <a:off x="3116275" y="2271738"/>
            <a:ext cx="861000" cy="0"/>
          </a:xfrm>
          <a:prstGeom prst="straightConnector1">
            <a:avLst/>
          </a:prstGeom>
          <a:noFill/>
          <a:ln cap="flat" cmpd="sng" w="9525">
            <a:solidFill>
              <a:srgbClr val="000000"/>
            </a:solidFill>
            <a:prstDash val="solid"/>
            <a:round/>
            <a:headEnd len="med" w="med" type="none"/>
            <a:tailEnd len="med" w="med" type="none"/>
          </a:ln>
        </p:spPr>
      </p:cxnSp>
      <p:cxnSp>
        <p:nvCxnSpPr>
          <p:cNvPr id="140" name="Google Shape;140;p21"/>
          <p:cNvCxnSpPr>
            <a:stCxn id="125" idx="3"/>
          </p:cNvCxnSpPr>
          <p:nvPr/>
        </p:nvCxnSpPr>
        <p:spPr>
          <a:xfrm flipH="1" rot="10800000">
            <a:off x="4983588" y="2270400"/>
            <a:ext cx="1031100" cy="2700"/>
          </a:xfrm>
          <a:prstGeom prst="straightConnector1">
            <a:avLst/>
          </a:prstGeom>
          <a:noFill/>
          <a:ln cap="flat" cmpd="sng" w="9525">
            <a:solidFill>
              <a:srgbClr val="000000"/>
            </a:solidFill>
            <a:prstDash val="solid"/>
            <a:round/>
            <a:headEnd len="med" w="med" type="none"/>
            <a:tailEnd len="med" w="med" type="triangle"/>
          </a:ln>
        </p:spPr>
      </p:cxnSp>
      <p:cxnSp>
        <p:nvCxnSpPr>
          <p:cNvPr id="141" name="Google Shape;141;p21"/>
          <p:cNvCxnSpPr/>
          <p:nvPr/>
        </p:nvCxnSpPr>
        <p:spPr>
          <a:xfrm>
            <a:off x="5199188" y="2842000"/>
            <a:ext cx="815400" cy="6300"/>
          </a:xfrm>
          <a:prstGeom prst="straightConnector1">
            <a:avLst/>
          </a:prstGeom>
          <a:noFill/>
          <a:ln cap="flat" cmpd="sng" w="9525">
            <a:solidFill>
              <a:srgbClr val="000000"/>
            </a:solidFill>
            <a:prstDash val="solid"/>
            <a:round/>
            <a:headEnd len="med" w="med" type="none"/>
            <a:tailEnd len="med" w="med" type="none"/>
          </a:ln>
        </p:spPr>
      </p:cxnSp>
      <p:cxnSp>
        <p:nvCxnSpPr>
          <p:cNvPr id="142" name="Google Shape;142;p21"/>
          <p:cNvCxnSpPr>
            <a:stCxn id="131" idx="3"/>
            <a:endCxn id="124" idx="1"/>
          </p:cNvCxnSpPr>
          <p:nvPr/>
        </p:nvCxnSpPr>
        <p:spPr>
          <a:xfrm>
            <a:off x="3200350" y="2840650"/>
            <a:ext cx="497400" cy="0"/>
          </a:xfrm>
          <a:prstGeom prst="straightConnector1">
            <a:avLst/>
          </a:prstGeom>
          <a:noFill/>
          <a:ln cap="flat" cmpd="sng" w="9525">
            <a:solidFill>
              <a:srgbClr val="000000"/>
            </a:solidFill>
            <a:prstDash val="solid"/>
            <a:round/>
            <a:headEnd len="med" w="med" type="triangle"/>
            <a:tailEnd len="med" w="med" type="none"/>
          </a:ln>
        </p:spPr>
      </p:cxnSp>
      <p:cxnSp>
        <p:nvCxnSpPr>
          <p:cNvPr id="143" name="Google Shape;143;p21"/>
          <p:cNvCxnSpPr>
            <a:stCxn id="127" idx="2"/>
            <a:endCxn id="126" idx="0"/>
          </p:cNvCxnSpPr>
          <p:nvPr/>
        </p:nvCxnSpPr>
        <p:spPr>
          <a:xfrm>
            <a:off x="2365525" y="3327225"/>
            <a:ext cx="0" cy="252900"/>
          </a:xfrm>
          <a:prstGeom prst="straightConnector1">
            <a:avLst/>
          </a:prstGeom>
          <a:noFill/>
          <a:ln cap="flat" cmpd="sng" w="9525">
            <a:solidFill>
              <a:srgbClr val="000000"/>
            </a:solidFill>
            <a:prstDash val="solid"/>
            <a:round/>
            <a:headEnd len="med" w="med" type="none"/>
            <a:tailEnd len="med" w="med" type="none"/>
          </a:ln>
        </p:spPr>
      </p:cxnSp>
      <p:cxnSp>
        <p:nvCxnSpPr>
          <p:cNvPr id="144" name="Google Shape;144;p21"/>
          <p:cNvCxnSpPr>
            <a:stCxn id="126" idx="3"/>
            <a:endCxn id="136" idx="1"/>
          </p:cNvCxnSpPr>
          <p:nvPr/>
        </p:nvCxnSpPr>
        <p:spPr>
          <a:xfrm>
            <a:off x="3525475" y="3742575"/>
            <a:ext cx="2521500" cy="0"/>
          </a:xfrm>
          <a:prstGeom prst="straightConnector1">
            <a:avLst/>
          </a:prstGeom>
          <a:noFill/>
          <a:ln cap="flat" cmpd="sng" w="9525">
            <a:solidFill>
              <a:srgbClr val="000000"/>
            </a:solidFill>
            <a:prstDash val="solid"/>
            <a:round/>
            <a:headEnd len="med" w="med" type="none"/>
            <a:tailEnd len="med" w="med" type="triangle"/>
          </a:ln>
        </p:spPr>
      </p:cxnSp>
      <p:cxnSp>
        <p:nvCxnSpPr>
          <p:cNvPr id="145" name="Google Shape;145;p21"/>
          <p:cNvCxnSpPr>
            <a:stCxn id="136" idx="0"/>
          </p:cNvCxnSpPr>
          <p:nvPr/>
        </p:nvCxnSpPr>
        <p:spPr>
          <a:xfrm rot="10800000">
            <a:off x="6912675" y="2864775"/>
            <a:ext cx="2400" cy="588900"/>
          </a:xfrm>
          <a:prstGeom prst="straightConnector1">
            <a:avLst/>
          </a:prstGeom>
          <a:noFill/>
          <a:ln cap="flat" cmpd="sng" w="9525">
            <a:solidFill>
              <a:srgbClr val="000000"/>
            </a:solidFill>
            <a:prstDash val="solid"/>
            <a:round/>
            <a:headEnd len="med" w="med" type="none"/>
            <a:tailEnd len="med" w="med" type="triangle"/>
          </a:ln>
        </p:spPr>
      </p:cxnSp>
      <p:cxnSp>
        <p:nvCxnSpPr>
          <p:cNvPr id="146" name="Google Shape;146;p21"/>
          <p:cNvCxnSpPr>
            <a:stCxn id="131" idx="0"/>
            <a:endCxn id="129" idx="2"/>
          </p:cNvCxnSpPr>
          <p:nvPr/>
        </p:nvCxnSpPr>
        <p:spPr>
          <a:xfrm rot="10800000">
            <a:off x="2365600" y="2504500"/>
            <a:ext cx="900" cy="173700"/>
          </a:xfrm>
          <a:prstGeom prst="straightConnector1">
            <a:avLst/>
          </a:prstGeom>
          <a:noFill/>
          <a:ln cap="flat" cmpd="sng" w="9525">
            <a:solidFill>
              <a:srgbClr val="000000"/>
            </a:solidFill>
            <a:prstDash val="solid"/>
            <a:round/>
            <a:headEnd len="med" w="med" type="triangle"/>
            <a:tailEnd len="med" w="med" type="none"/>
          </a:ln>
        </p:spPr>
      </p:cxnSp>
      <p:sp>
        <p:nvSpPr>
          <p:cNvPr id="147" name="Google Shape;147;p21"/>
          <p:cNvSpPr txBox="1"/>
          <p:nvPr/>
        </p:nvSpPr>
        <p:spPr>
          <a:xfrm>
            <a:off x="2105300" y="899375"/>
            <a:ext cx="5110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Tag Recommendation Engine</a:t>
            </a:r>
            <a:endParaRPr b="1" sz="2000"/>
          </a:p>
        </p:txBody>
      </p:sp>
      <p:sp>
        <p:nvSpPr>
          <p:cNvPr id="148" name="Google Shape;148;p21"/>
          <p:cNvSpPr txBox="1"/>
          <p:nvPr>
            <p:ph type="title"/>
          </p:nvPr>
        </p:nvSpPr>
        <p:spPr>
          <a:xfrm>
            <a:off x="311700" y="12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Architecture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